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sldIdLst>
    <p:sldId id="284" r:id="rId5"/>
    <p:sldId id="312" r:id="rId6"/>
    <p:sldId id="311" r:id="rId7"/>
    <p:sldId id="310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4472C4"/>
    <a:srgbClr val="053A4F"/>
    <a:srgbClr val="527FF0"/>
    <a:srgbClr val="F49860"/>
    <a:srgbClr val="FF2600"/>
    <a:srgbClr val="CCCFD2"/>
    <a:srgbClr val="13CA81"/>
    <a:srgbClr val="00FB92"/>
    <a:srgbClr val="006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F98E5-0EE5-0446-9A4F-C761FE850A3A}" v="15" dt="2019-12-04T13:19:38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7" autoAdjust="0"/>
    <p:restoredTop sz="94662" autoAdjust="0"/>
  </p:normalViewPr>
  <p:slideViewPr>
    <p:cSldViewPr snapToGrid="0">
      <p:cViewPr>
        <p:scale>
          <a:sx n="75" d="100"/>
          <a:sy n="75" d="100"/>
        </p:scale>
        <p:origin x="2406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6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D3AE-9A65-4D85-9727-D346D0F2D023}" type="datetimeFigureOut">
              <a:rPr lang="en-US" smtClean="0"/>
              <a:t>12/12/2019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C402-2818-4878-9FCB-E10FE60539AE}" type="slidenum">
              <a:rPr lang="en-US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695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047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167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201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93231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824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38525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165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297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523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37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708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237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8789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201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C402-2818-4878-9FCB-E10FE60539AE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548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ral Calendar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78D20B-A996-C24E-AFCB-8FB8574954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C1AEFC-9BB4-0842-8C54-705273463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298" y="6347262"/>
            <a:ext cx="896383" cy="265180"/>
          </a:xfrm>
          <a:prstGeom prst="rect">
            <a:avLst/>
          </a:prstGeom>
        </p:spPr>
      </p:pic>
      <p:sp>
        <p:nvSpPr>
          <p:cNvPr id="20" name="Flowchart: Off-page Connector 1">
            <a:extLst>
              <a:ext uri="{FF2B5EF4-FFF2-40B4-BE49-F238E27FC236}">
                <a16:creationId xmlns:a16="http://schemas.microsoft.com/office/drawing/2014/main" id="{B8D4F5B8-DB71-934F-984D-500C24DF2F17}"/>
              </a:ext>
            </a:extLst>
          </p:cNvPr>
          <p:cNvSpPr/>
          <p:nvPr userDrawn="1"/>
        </p:nvSpPr>
        <p:spPr>
          <a:xfrm rot="16200000">
            <a:off x="94134" y="6346057"/>
            <a:ext cx="233216" cy="421484"/>
          </a:xfrm>
          <a:prstGeom prst="flowChartOffpageConnector">
            <a:avLst/>
          </a:prstGeom>
          <a:solidFill>
            <a:srgbClr val="F36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31EA1C-170A-724F-9F64-74D56C5CC49A}"/>
              </a:ext>
            </a:extLst>
          </p:cNvPr>
          <p:cNvSpPr txBox="1"/>
          <p:nvPr userDrawn="1"/>
        </p:nvSpPr>
        <p:spPr bwMode="gray">
          <a:xfrm>
            <a:off x="21435" y="6479852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309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bg1"/>
                </a:solidFill>
                <a:latin typeface="+mn-lt"/>
                <a:ea typeface="Montserrat" charset="0"/>
                <a:cs typeface="Arial" panose="020B0604020202020204" pitchFamily="34" charset="0"/>
              </a:rPr>
              <a:pPr marL="0" algn="ctr" defTabSz="914309" rtl="0" eaLnBrk="1" latinLnBrk="0" hangingPunct="1"/>
              <a:t>‹N°›</a:t>
            </a:fld>
            <a:endParaRPr lang="fr-CA" sz="1000" b="0" i="0" kern="1200" dirty="0">
              <a:solidFill>
                <a:schemeClr val="bg1"/>
              </a:solidFill>
              <a:latin typeface="+mn-lt"/>
              <a:ea typeface="Montserra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6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B5808B-87F7-D84B-A506-EB0D7B50B5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750963-BF8A-BF42-A694-2D2159C8E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298" y="6347262"/>
            <a:ext cx="896383" cy="265180"/>
          </a:xfrm>
          <a:prstGeom prst="rect">
            <a:avLst/>
          </a:prstGeom>
        </p:spPr>
      </p:pic>
      <p:sp>
        <p:nvSpPr>
          <p:cNvPr id="12" name="Flowchart: Off-page Connector 1">
            <a:extLst>
              <a:ext uri="{FF2B5EF4-FFF2-40B4-BE49-F238E27FC236}">
                <a16:creationId xmlns:a16="http://schemas.microsoft.com/office/drawing/2014/main" id="{227975C7-6EE3-6946-B6AB-4BBE57C1984E}"/>
              </a:ext>
            </a:extLst>
          </p:cNvPr>
          <p:cNvSpPr/>
          <p:nvPr userDrawn="1"/>
        </p:nvSpPr>
        <p:spPr>
          <a:xfrm rot="16200000">
            <a:off x="94134" y="6346057"/>
            <a:ext cx="233216" cy="421484"/>
          </a:xfrm>
          <a:prstGeom prst="flowChartOffpageConnector">
            <a:avLst/>
          </a:prstGeom>
          <a:solidFill>
            <a:srgbClr val="F36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134E6-2666-DB4B-B151-61E06919B47A}"/>
              </a:ext>
            </a:extLst>
          </p:cNvPr>
          <p:cNvSpPr txBox="1"/>
          <p:nvPr userDrawn="1"/>
        </p:nvSpPr>
        <p:spPr bwMode="gray">
          <a:xfrm>
            <a:off x="21435" y="6479852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309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bg1"/>
                </a:solidFill>
                <a:latin typeface="+mn-lt"/>
                <a:ea typeface="Montserrat" charset="0"/>
                <a:cs typeface="Arial" panose="020B0604020202020204" pitchFamily="34" charset="0"/>
              </a:rPr>
              <a:pPr marL="0" algn="ctr" defTabSz="914309" rtl="0" eaLnBrk="1" latinLnBrk="0" hangingPunct="1"/>
              <a:t>‹N°›</a:t>
            </a:fld>
            <a:endParaRPr lang="fr-CA" sz="1000" b="0" i="0" kern="1200" dirty="0">
              <a:solidFill>
                <a:schemeClr val="bg1"/>
              </a:solidFill>
              <a:latin typeface="+mn-lt"/>
              <a:ea typeface="Montserra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46A4F5-F2D9-224D-9445-9A0784BC6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B4228E-DB64-9241-BF17-C616C973F6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1004" y="-482599"/>
            <a:ext cx="14754008" cy="10159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12200" y="2705100"/>
            <a:ext cx="3022600" cy="3700453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" name="Groupe 3"/>
          <p:cNvGrpSpPr/>
          <p:nvPr/>
        </p:nvGrpSpPr>
        <p:grpSpPr>
          <a:xfrm>
            <a:off x="4900194" y="2819400"/>
            <a:ext cx="5450306" cy="3586153"/>
            <a:chOff x="4963694" y="2674947"/>
            <a:chExt cx="5450306" cy="3586153"/>
          </a:xfrm>
        </p:grpSpPr>
        <p:sp>
          <p:nvSpPr>
            <p:cNvPr id="2" name="ZoneTexte 1"/>
            <p:cNvSpPr txBox="1"/>
            <p:nvPr/>
          </p:nvSpPr>
          <p:spPr>
            <a:xfrm>
              <a:off x="4963694" y="2674947"/>
              <a:ext cx="5450306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4600" spc="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venir Next LT Pro Light"/>
                </a:rPr>
                <a:t>CALENDRIER </a:t>
              </a:r>
              <a:r>
                <a:rPr lang="fr-CA" sz="4600" spc="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venir Next LT Pro Light"/>
                </a:rPr>
                <a:t>RÉDACTIONNEL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963694" y="4081452"/>
              <a:ext cx="5450306" cy="21796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fr-FR" sz="16600" b="1" spc="3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venir Next LT Pro Light"/>
                </a:rPr>
                <a:t>2020</a:t>
              </a:r>
              <a:endParaRPr lang="fr-CA" sz="16600" b="1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2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413714"/>
              </p:ext>
            </p:extLst>
          </p:nvPr>
        </p:nvGraphicFramePr>
        <p:xfrm>
          <a:off x="3985934" y="1061102"/>
          <a:ext cx="7940745" cy="513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5860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C503BD0-D4D4-C145-9603-F4A32B56F8E8}"/>
              </a:ext>
            </a:extLst>
          </p:cNvPr>
          <p:cNvSpPr/>
          <p:nvPr/>
        </p:nvSpPr>
        <p:spPr>
          <a:xfrm>
            <a:off x="0" y="2995448"/>
            <a:ext cx="3637547" cy="3287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D471D-69DC-EA48-BC04-37171E190984}"/>
              </a:ext>
            </a:extLst>
          </p:cNvPr>
          <p:cNvSpPr txBox="1"/>
          <p:nvPr/>
        </p:nvSpPr>
        <p:spPr>
          <a:xfrm>
            <a:off x="442919" y="1242231"/>
            <a:ext cx="30267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spc="-2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Fête du Canada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err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Stampede</a:t>
            </a: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Calgary, Canada (3 – 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 de l’Indépendance (États-Unis) (4)</a:t>
            </a:r>
            <a:r>
              <a:rPr lang="fr-CA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pc="-2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1200" kern="0" spc="-20" dirty="0" smtClean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Clr>
                <a:srgbClr val="FF660F"/>
              </a:buClr>
              <a:buSzPct val="139000"/>
            </a:pPr>
            <a:endParaRPr lang="fr-CA" b="1" spc="-2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Clr>
                <a:srgbClr val="FF660F"/>
              </a:buClr>
              <a:buSzPct val="139000"/>
            </a:pPr>
            <a:endParaRPr lang="fr-CA" b="1" spc="-2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Clr>
                <a:srgbClr val="FF660F"/>
              </a:buClr>
              <a:buSzPct val="139000"/>
            </a:pPr>
            <a:endParaRPr lang="fr-CA" b="1" spc="-2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spc="-20" dirty="0" smtClean="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 MOIS PROCHAIN</a:t>
            </a:r>
            <a:r>
              <a:rPr lang="fr-CA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pc="-2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b="1" spc="-20" dirty="0" smtClean="0">
              <a:solidFill>
                <a:srgbClr val="0060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Premier lundi d’août (Congé civique), Canada (3)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Salon international de l’automobile d’Amérique du Nord (6 - 20)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Journée nationale de la femme (9)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Nouvel An islamique (30)</a:t>
            </a:r>
            <a:endParaRPr lang="fr-CA" sz="1200" b="1" spc="-20" dirty="0">
              <a:solidFill>
                <a:srgbClr val="0060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JUILLET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21F2BA-4F18-4F44-AF62-28C090B6B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906" y="1989696"/>
            <a:ext cx="378247" cy="36854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318ED0F4-48B8-B24B-8D6E-4AD0E0171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514" y="417703"/>
            <a:ext cx="475327" cy="516660"/>
          </a:xfrm>
          <a:prstGeom prst="rect">
            <a:avLst/>
          </a:prstGeom>
        </p:spPr>
      </p:pic>
      <p:graphicFrame>
        <p:nvGraphicFramePr>
          <p:cNvPr id="29" name="Table 7">
            <a:extLst>
              <a:ext uri="{FF2B5EF4-FFF2-40B4-BE49-F238E27FC236}">
                <a16:creationId xmlns:a16="http://schemas.microsoft.com/office/drawing/2014/main" id="{9966BB27-C059-2744-9075-73CF80612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07401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Fête du Canada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Début du </a:t>
                      </a:r>
                      <a:r>
                        <a:rPr lang="fr-CA" sz="1100" b="0" i="0" baseline="800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Stampede</a:t>
                      </a: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Calgary (Canada)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de l’Indépendance (États-Unis)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Fin du </a:t>
                      </a:r>
                      <a:r>
                        <a:rPr lang="fr-CA" sz="1100" b="0" i="0" baseline="800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Stampede</a:t>
                      </a: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Calgary (Canada)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du macaroni au fromage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mondiale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des emojis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du hot-dog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crème glacée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kern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téquila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du scotch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329C71C7-8723-4F46-9B23-7ACA10E439DA}"/>
              </a:ext>
            </a:extLst>
          </p:cNvPr>
          <p:cNvSpPr/>
          <p:nvPr/>
        </p:nvSpPr>
        <p:spPr>
          <a:xfrm>
            <a:off x="14135" y="4935550"/>
            <a:ext cx="3623412" cy="134711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9E8697-43DE-5042-A721-367708CE2B13}"/>
              </a:ext>
            </a:extLst>
          </p:cNvPr>
          <p:cNvSpPr txBox="1"/>
          <p:nvPr/>
        </p:nvSpPr>
        <p:spPr>
          <a:xfrm>
            <a:off x="182879" y="5002249"/>
            <a:ext cx="337982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sz="1400" b="1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Demeurez organisé en utilisant un calendrier de contenu. Établissez un horaire pour les communiqués de presse, les campagnes sur les médias sociaux et les articles </a:t>
            </a:r>
            <a:br>
              <a:rPr lang="fr-CA" sz="14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4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de blogue.</a:t>
            </a:r>
          </a:p>
          <a:p>
            <a:pPr>
              <a:lnSpc>
                <a:spcPct val="90000"/>
              </a:lnSpc>
            </a:pPr>
            <a:endParaRPr lang="fr-CA" sz="1400" spc="-2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CA" sz="140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94087803"/>
              </p:ext>
            </p:extLst>
          </p:nvPr>
        </p:nvGraphicFramePr>
        <p:xfrm>
          <a:off x="3985934" y="1069424"/>
          <a:ext cx="7940745" cy="512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732406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732406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732406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732406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732406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732406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  <a:tr h="73240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0474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DBA6B8D-920B-3B4F-A3E6-3080327DA781}"/>
              </a:ext>
            </a:extLst>
          </p:cNvPr>
          <p:cNvSpPr/>
          <p:nvPr/>
        </p:nvSpPr>
        <p:spPr>
          <a:xfrm>
            <a:off x="0" y="3338422"/>
            <a:ext cx="3637547" cy="2944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D2A8D-3C7F-174B-A932-FC8C0C0D3325}"/>
              </a:ext>
            </a:extLst>
          </p:cNvPr>
          <p:cNvSpPr txBox="1"/>
          <p:nvPr/>
        </p:nvSpPr>
        <p:spPr>
          <a:xfrm>
            <a:off x="442920" y="1242231"/>
            <a:ext cx="30126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Premier lundi d’août (Congé civique), Canada (3)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Salon international de l’automobile d’Amérique du Nord (6 - 20)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nationale de la femme (9)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Nouvel An islamique (19 - 20)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Exposition nationale canadienne, Canada (21 août – 7 sept.)</a:t>
            </a:r>
          </a:p>
          <a:p>
            <a:pPr>
              <a:spcAft>
                <a:spcPts val="1200"/>
              </a:spcAft>
              <a:buClr>
                <a:srgbClr val="FF660F"/>
              </a:buClr>
              <a:buSzPct val="139000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</a:p>
          <a:p>
            <a:endParaRPr lang="fr-CA" sz="1000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national du patrimoine hispanique (15 sept. - 15 oct.)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du travail (7)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mondiale de la prévention </a:t>
            </a:r>
            <a:b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du suicide (10)</a:t>
            </a:r>
            <a:endParaRPr lang="fr-CA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60919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AOÛT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C757BBD-F76B-A14E-9F1F-EC0B6505B6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514" y="417703"/>
            <a:ext cx="475327" cy="516660"/>
          </a:xfrm>
          <a:prstGeom prst="rect">
            <a:avLst/>
          </a:prstGeom>
        </p:spPr>
      </p:pic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134C37D2-25AB-F847-BDC4-36E4DE8CA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301672"/>
              </p:ext>
            </p:extLst>
          </p:nvPr>
        </p:nvGraphicFramePr>
        <p:xfrm>
          <a:off x="3985934" y="1069424"/>
          <a:ext cx="7940744" cy="512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732405"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internationale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bière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Premier lundi d’août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(Congé civique) (Canada)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du biscuit aux pépites de chocolat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femme</a:t>
                      </a: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200" b="0" i="0" spc="-2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des</a:t>
                      </a:r>
                      <a:r>
                        <a:rPr lang="fr-CA" sz="1200" b="0" i="0" spc="-2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fr-CA" sz="1200" b="0" i="0" spc="-2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montagnes</a:t>
                      </a:r>
                      <a:r>
                        <a:rPr lang="fr-CA" sz="1200" b="0" i="0" spc="-2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fr-CA" sz="1200" b="0" i="0" spc="-2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russes</a:t>
                      </a:r>
                      <a:r>
                        <a:rPr lang="fr-CA" sz="1200" spc="-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spc="-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-2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Nouvel An islamique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Nouvel An islamique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limonade</a:t>
                      </a: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Début de l’Exposition nationale canadienne (Canada)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</a:t>
                      </a: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gaufre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du vin rouge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80595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E90CC425-3955-6649-9DDE-C0207EC0FF8A}"/>
              </a:ext>
            </a:extLst>
          </p:cNvPr>
          <p:cNvSpPr/>
          <p:nvPr/>
        </p:nvSpPr>
        <p:spPr>
          <a:xfrm>
            <a:off x="8428981" y="3095351"/>
            <a:ext cx="3497698" cy="157855"/>
          </a:xfrm>
          <a:prstGeom prst="rect">
            <a:avLst/>
          </a:prstGeom>
          <a:solidFill>
            <a:srgbClr val="F49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Salon international de l’automobile d’Amérique du Nord (6-20)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CFF09C-A7BA-B54F-98D9-7AA0C19A8939}"/>
              </a:ext>
            </a:extLst>
          </p:cNvPr>
          <p:cNvSpPr/>
          <p:nvPr/>
        </p:nvSpPr>
        <p:spPr>
          <a:xfrm>
            <a:off x="3985933" y="3864317"/>
            <a:ext cx="7940746" cy="157855"/>
          </a:xfrm>
          <a:prstGeom prst="rect">
            <a:avLst/>
          </a:prstGeom>
          <a:solidFill>
            <a:srgbClr val="F49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Salon international de l’automobile d’Amérique du Nord (6-20)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96E2CC-848A-904C-A1C5-D2FAE9B8AC21}"/>
              </a:ext>
            </a:extLst>
          </p:cNvPr>
          <p:cNvSpPr/>
          <p:nvPr/>
        </p:nvSpPr>
        <p:spPr>
          <a:xfrm>
            <a:off x="3985933" y="4588893"/>
            <a:ext cx="5615267" cy="157855"/>
          </a:xfrm>
          <a:prstGeom prst="rect">
            <a:avLst/>
          </a:prstGeom>
          <a:solidFill>
            <a:srgbClr val="F49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Salon international de l’automobile d’Amérique du Nord (6-20)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BE893B-A5AC-B142-873E-5A3CC1AF48D7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9EE1D8-8F09-7146-98FA-C9DB27666923}"/>
              </a:ext>
            </a:extLst>
          </p:cNvPr>
          <p:cNvSpPr txBox="1"/>
          <p:nvPr/>
        </p:nvSpPr>
        <p:spPr>
          <a:xfrm>
            <a:off x="182880" y="5257800"/>
            <a:ext cx="3272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Déterminez quelle nouvelle est digne de mention.</a:t>
            </a:r>
          </a:p>
          <a:p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4771152"/>
              </p:ext>
            </p:extLst>
          </p:nvPr>
        </p:nvGraphicFramePr>
        <p:xfrm>
          <a:off x="3985934" y="1061102"/>
          <a:ext cx="7940745" cy="513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5860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B29DBDF-4940-8C46-918F-8B19863EAC24}"/>
              </a:ext>
            </a:extLst>
          </p:cNvPr>
          <p:cNvSpPr/>
          <p:nvPr/>
        </p:nvSpPr>
        <p:spPr>
          <a:xfrm>
            <a:off x="2232" y="2817627"/>
            <a:ext cx="3637547" cy="3465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BB6FC-E4CD-B24B-AFCF-79B5797205D1}"/>
              </a:ext>
            </a:extLst>
          </p:cNvPr>
          <p:cNvSpPr txBox="1"/>
          <p:nvPr/>
        </p:nvSpPr>
        <p:spPr>
          <a:xfrm>
            <a:off x="442919" y="967911"/>
            <a:ext cx="33588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spc="-2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Mois national du patrimoine hispanique (15 sept. - 15 oct.)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Fête du Travail (7)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Journée mondiale de la prévention </a:t>
            </a:r>
            <a:b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du suicide (10)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Roch Hachana (Nouvel An juif 18-20 sept.)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Yom Kippour (27-28 sept.)</a:t>
            </a:r>
          </a:p>
          <a:p>
            <a:pPr>
              <a:buClr>
                <a:srgbClr val="FF660F"/>
              </a:buClr>
              <a:buSzPct val="139000"/>
            </a:pPr>
            <a:endParaRPr lang="fr-CA" b="1" spc="-2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spc="-20" dirty="0" smtClean="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 MOIS PROCHAIN</a:t>
            </a:r>
            <a:r>
              <a:rPr lang="fr-CA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pc="-2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1000" b="1" spc="-20" dirty="0" smtClean="0">
              <a:solidFill>
                <a:srgbClr val="0060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Mois national du patrimoine hispanique (15 sept. - 15 oct.)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Mois mondial de la sensibilisation </a:t>
            </a:r>
            <a:b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 la diversité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Première journée de </a:t>
            </a:r>
            <a:r>
              <a:rPr lang="fr-CA" sz="1200" spc="-20" dirty="0" err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Souccot</a:t>
            </a: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Canada (3)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Journée des peuples autochtones, </a:t>
            </a:r>
            <a:b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États-Unis (12)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Action de grâce, Canada (12)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Halloween (31)</a:t>
            </a:r>
            <a:endParaRPr lang="fr-CA" sz="1200" b="1" spc="-20" dirty="0">
              <a:solidFill>
                <a:srgbClr val="0060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SEPTEMBRE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D752CED3-E851-3047-AA5B-A2624D03A3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53" y="419600"/>
            <a:ext cx="516660" cy="516660"/>
          </a:xfrm>
          <a:prstGeom prst="rect">
            <a:avLst/>
          </a:prstGeom>
        </p:spPr>
      </p:pic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E0CDD84A-FADD-9F4F-B866-33214933A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277729"/>
              </p:ext>
            </p:extLst>
          </p:nvPr>
        </p:nvGraphicFramePr>
        <p:xfrm>
          <a:off x="3985934" y="1069424"/>
          <a:ext cx="7940744" cy="512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732405"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805950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95DC4398-8A05-8E45-AEA0-148703FC1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580314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/>
                      </a:r>
                      <a:br>
                        <a:rPr lang="fr-CA" dirty="0" smtClean="0"/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Fête du Travail </a:t>
                      </a:r>
                      <a:r>
                        <a:rPr lang="fr-CA" sz="1100" b="0" i="0" spc="-2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Fin de l’Exposition nationale canadienne </a:t>
                      </a: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(Canada)</a:t>
                      </a:r>
                    </a:p>
                    <a:p>
                      <a:pPr algn="ctr"/>
                      <a:endParaRPr lang="fr-CA" sz="8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mondiale de la prévention du suicide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des patriotes (États-Unis)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Roch Hachana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Roch Hachana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internationale du parler pirate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Roch Hachana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Premier jour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l’automne</a:t>
                      </a:r>
                    </a:p>
                    <a:p>
                      <a:pPr algn="ctr">
                        <a:lnSpc>
                          <a:spcPct val="70000"/>
                        </a:lnSpc>
                        <a:spcAft>
                          <a:spcPts val="200"/>
                        </a:spcAft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l’inscription des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électeurs (États-Unis)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bande dessinée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Yom Kippour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Yom Kippour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3BDF781-15BE-CB40-9405-98CE01CD5F4F}"/>
              </a:ext>
            </a:extLst>
          </p:cNvPr>
          <p:cNvSpPr/>
          <p:nvPr/>
        </p:nvSpPr>
        <p:spPr>
          <a:xfrm>
            <a:off x="14135" y="5123872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7A5D5B-1FCE-CC4E-A922-99546C1C3F17}"/>
              </a:ext>
            </a:extLst>
          </p:cNvPr>
          <p:cNvSpPr txBox="1"/>
          <p:nvPr/>
        </p:nvSpPr>
        <p:spPr>
          <a:xfrm>
            <a:off x="182879" y="5168950"/>
            <a:ext cx="345466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sz="1300" b="1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3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Dans la ligne d’objet </a:t>
            </a:r>
            <a:br>
              <a:rPr lang="fr-CA" sz="13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3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ou dans le corps du courriel, évitez d’écrire UNIQUEMENT EN LETTRES MAJUSCULES et utilisez les points d’exclamation avec parcimonie lorsque vous envoyez des présentations par courriel.</a:t>
            </a:r>
            <a:endParaRPr lang="fr-CA" sz="1300" kern="0" spc="-2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9478654"/>
              </p:ext>
            </p:extLst>
          </p:nvPr>
        </p:nvGraphicFramePr>
        <p:xfrm>
          <a:off x="3985934" y="1061102"/>
          <a:ext cx="7940745" cy="513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5860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DC124F1-3968-6247-9352-ED7E6BAFB357}"/>
              </a:ext>
            </a:extLst>
          </p:cNvPr>
          <p:cNvSpPr/>
          <p:nvPr/>
        </p:nvSpPr>
        <p:spPr>
          <a:xfrm>
            <a:off x="0" y="3096883"/>
            <a:ext cx="3637547" cy="3185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000AB-5344-CC4F-977E-3474EC399774}"/>
              </a:ext>
            </a:extLst>
          </p:cNvPr>
          <p:cNvSpPr txBox="1"/>
          <p:nvPr/>
        </p:nvSpPr>
        <p:spPr>
          <a:xfrm>
            <a:off x="442920" y="933621"/>
            <a:ext cx="30126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Mois national du patrimoine hispanique (15 sept. - 15 oct.)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Mois mondial de la sensibilisation </a:t>
            </a:r>
            <a:b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 la diversité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Journée internationale du café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Journée nationale du taco (4)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Journée des peuples autochtones, États-Unis (12) (12)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Halloween (31)</a:t>
            </a:r>
          </a:p>
          <a:p>
            <a:pPr>
              <a:buClr>
                <a:srgbClr val="FF660F"/>
              </a:buClr>
              <a:buSzPct val="139000"/>
            </a:pPr>
            <a:endParaRPr lang="fr-CA" b="1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 MOIS PROCHAIN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1000" b="1" dirty="0" smtClean="0">
              <a:solidFill>
                <a:srgbClr val="0060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Mois de l’héritage national des Indiens d’Amérique, États-Unis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Jour du Souvenir (11)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Divali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(14)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Action de grâce, États-Unis (25)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Vendredi fou (26)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Cyber lundi (30)</a:t>
            </a:r>
            <a:endParaRPr lang="fr-CA" sz="1200" b="1" dirty="0">
              <a:solidFill>
                <a:srgbClr val="0060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OCTOBRE 2020 :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C44E921-DF71-7C45-AB10-D039B77B5E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811" y="5425117"/>
            <a:ext cx="407342" cy="37178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CAA102BD-3970-E644-BAA8-FF63BE3CF5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53" y="419600"/>
            <a:ext cx="516660" cy="516660"/>
          </a:xfrm>
          <a:prstGeom prst="rect">
            <a:avLst/>
          </a:prstGeom>
        </p:spPr>
      </p:pic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25D86FDA-BC3F-9B44-95D7-AD576B90A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450187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internationale du café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Première journée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</a:t>
                      </a:r>
                      <a:r>
                        <a:rPr lang="fr-CA" sz="1100" b="0" i="0" baseline="800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Souccot</a:t>
                      </a: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(Canada)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du taco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des peuples autochtones (États-Unis)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Action de grâce (Canada)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Halloween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9DF94AD-66FB-5240-85E6-3D23E980EAAF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6CB26-788C-254C-B4A8-0940E1226F7C}"/>
              </a:ext>
            </a:extLst>
          </p:cNvPr>
          <p:cNvSpPr txBox="1"/>
          <p:nvPr/>
        </p:nvSpPr>
        <p:spPr>
          <a:xfrm>
            <a:off x="182880" y="5097138"/>
            <a:ext cx="3272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Soyez proactif plutôt que réactif. Assurez-vous </a:t>
            </a:r>
            <a:b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que votre équipe est capable de représenter votre entreprise en situation de crise et par la suite.</a:t>
            </a:r>
            <a:endParaRPr lang="fr-CA" sz="1400" kern="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13389323"/>
              </p:ext>
            </p:extLst>
          </p:nvPr>
        </p:nvGraphicFramePr>
        <p:xfrm>
          <a:off x="3985934" y="1061102"/>
          <a:ext cx="7940745" cy="513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5860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84F6435-9099-D742-9C42-612851690F72}"/>
              </a:ext>
            </a:extLst>
          </p:cNvPr>
          <p:cNvSpPr/>
          <p:nvPr/>
        </p:nvSpPr>
        <p:spPr>
          <a:xfrm>
            <a:off x="0" y="3381554"/>
            <a:ext cx="3637547" cy="2901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043C5-F90C-4F45-A5CB-9E97CAA71375}"/>
              </a:ext>
            </a:extLst>
          </p:cNvPr>
          <p:cNvSpPr txBox="1"/>
          <p:nvPr/>
        </p:nvSpPr>
        <p:spPr>
          <a:xfrm>
            <a:off x="442920" y="990771"/>
            <a:ext cx="30126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de l’héritage national des Indiens d’Amérique, États-Unis (15 sept. - 15 oct.)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Fin de l’heure d’été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l’élection, États-Unis (3)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du Souvenir (11)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Divali (14)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Action de grâce, États-Unis (25)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Vendredi fou (26)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Cyber lundi (30)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</a:p>
          <a:p>
            <a:endParaRPr lang="fr-CA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Hanoucca (10 - 18)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Premier jour de l’hiver (21)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Noël (25)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Lendemain de Noël (26)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Veille du Nouvel An (31)</a:t>
            </a:r>
            <a:endParaRPr lang="fr-CA" sz="1200" b="1" dirty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NOVEMBRE 2020</a:t>
            </a:r>
            <a:endParaRPr lang="fr-CA" sz="4000" b="1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58ABF63-237A-5C4D-92DD-3D8EE14D0F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308" y="5530330"/>
            <a:ext cx="394411" cy="371781"/>
          </a:xfrm>
          <a:prstGeom prst="rect">
            <a:avLst/>
          </a:prstGeom>
        </p:spPr>
      </p:pic>
      <p:pic>
        <p:nvPicPr>
          <p:cNvPr id="20" name="Picture 19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DE31E5D1-D090-D041-A71A-EA4F3BE7A4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196" y="4602142"/>
            <a:ext cx="407343" cy="381480"/>
          </a:xfrm>
          <a:prstGeom prst="rect">
            <a:avLst/>
          </a:prstGeom>
        </p:spPr>
      </p:pic>
      <p:pic>
        <p:nvPicPr>
          <p:cNvPr id="21" name="Picture 20" descr="A picture containing plate&#10;&#10;Description automatically generated">
            <a:extLst>
              <a:ext uri="{FF2B5EF4-FFF2-40B4-BE49-F238E27FC236}">
                <a16:creationId xmlns:a16="http://schemas.microsoft.com/office/drawing/2014/main" id="{407C6A67-5030-1541-A586-CC0B33200C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492" y="4560144"/>
            <a:ext cx="394411" cy="38148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8256B4A-EA62-2947-ABB3-2CF8E8FD29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53" y="419600"/>
            <a:ext cx="516660" cy="516660"/>
          </a:xfrm>
          <a:prstGeom prst="rect">
            <a:avLst/>
          </a:prstGeom>
        </p:spPr>
      </p:pic>
      <p:graphicFrame>
        <p:nvGraphicFramePr>
          <p:cNvPr id="23" name="Table 7">
            <a:extLst>
              <a:ext uri="{FF2B5EF4-FFF2-40B4-BE49-F238E27FC236}">
                <a16:creationId xmlns:a16="http://schemas.microsoft.com/office/drawing/2014/main" id="{7C7FB843-CCEF-D34B-98B1-8083BB7FB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555752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Heure avancée Toussaint (Canada)</a:t>
                      </a:r>
                    </a:p>
                    <a:p>
                      <a:pPr algn="ctr"/>
                      <a:endParaRPr lang="fr-CA" sz="500" b="0" i="0" baseline="800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Toussaint (Canada)</a:t>
                      </a:r>
                    </a:p>
                    <a:p>
                      <a:pPr algn="ctr"/>
                      <a:endParaRPr lang="fr-CA" sz="5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de l’élection (États-Unis)</a:t>
                      </a:r>
                    </a:p>
                    <a:p>
                      <a:pPr algn="ctr"/>
                      <a:endParaRPr lang="fr-CA" sz="500" b="0" i="0" baseline="800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internationale du bacon</a:t>
                      </a:r>
                    </a:p>
                    <a:p>
                      <a:pPr algn="ctr"/>
                      <a:endParaRPr lang="fr-CA" sz="500" b="0" i="0" baseline="800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du Souvenir</a:t>
                      </a:r>
                    </a:p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du Souvenir (Canada)</a:t>
                      </a:r>
                    </a:p>
                    <a:p>
                      <a:pPr algn="ctr"/>
                      <a:endParaRPr lang="fr-CA" sz="5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Divali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Action de grâce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(États-Unis)</a:t>
                      </a:r>
                    </a:p>
                    <a:p>
                      <a:pPr algn="ctr"/>
                      <a:endParaRPr lang="fr-CA" sz="6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Vendredi fou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Cyber lundi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6DCAC9DF-1979-E844-9E0F-69959D9C1710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6EC0C1-810F-8442-9FEF-4CDBB862C612}"/>
              </a:ext>
            </a:extLst>
          </p:cNvPr>
          <p:cNvSpPr txBox="1"/>
          <p:nvPr/>
        </p:nvSpPr>
        <p:spPr>
          <a:xfrm>
            <a:off x="182880" y="5257800"/>
            <a:ext cx="3272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N’essayez pas d’en faire trop. Évaluez avec soin les besoins particuliers de votre marque.</a:t>
            </a:r>
            <a:endParaRPr lang="fr-CA" sz="1400" kern="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15981492"/>
              </p:ext>
            </p:extLst>
          </p:nvPr>
        </p:nvGraphicFramePr>
        <p:xfrm>
          <a:off x="3985934" y="1061102"/>
          <a:ext cx="7940745" cy="513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5860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3812DDE-BA48-6A40-A822-9474B1E06287}"/>
              </a:ext>
            </a:extLst>
          </p:cNvPr>
          <p:cNvSpPr/>
          <p:nvPr/>
        </p:nvSpPr>
        <p:spPr>
          <a:xfrm>
            <a:off x="0" y="3429000"/>
            <a:ext cx="3637547" cy="2853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7A534C-94BF-B643-8C5E-FBD16189E2F3}"/>
              </a:ext>
            </a:extLst>
          </p:cNvPr>
          <p:cNvSpPr txBox="1"/>
          <p:nvPr/>
        </p:nvSpPr>
        <p:spPr>
          <a:xfrm>
            <a:off x="442920" y="933621"/>
            <a:ext cx="30126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Hanoucca (10 - 18)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Anniversaire du Statut de Westminster, Canada (11)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nationale de la maison </a:t>
            </a:r>
            <a:b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en pain d’épice (12)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Noël (25)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Lendemain de Noël (26)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Veille du Nouvel An (31)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 </a:t>
            </a:r>
          </a:p>
          <a:p>
            <a:endParaRPr lang="fr-CA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l’An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Martin Luther King (18)</a:t>
            </a:r>
            <a:endParaRPr lang="fr-CA" sz="1200" b="1" dirty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DÉCEMBRE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C62EB1AF-0DF0-2343-A3C9-164D37C29F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785" y="5579571"/>
            <a:ext cx="394411" cy="38794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3FFB387-D182-4A4E-922E-7DE0C56E8B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707" y="4630619"/>
            <a:ext cx="378246" cy="38794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EF7F350-2230-EF4C-BA63-72FA5C47D1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01" y="426125"/>
            <a:ext cx="449495" cy="516660"/>
          </a:xfrm>
          <a:prstGeom prst="rect">
            <a:avLst/>
          </a:prstGeom>
        </p:spPr>
      </p:pic>
      <p:graphicFrame>
        <p:nvGraphicFramePr>
          <p:cNvPr id="23" name="Table 7">
            <a:extLst>
              <a:ext uri="{FF2B5EF4-FFF2-40B4-BE49-F238E27FC236}">
                <a16:creationId xmlns:a16="http://schemas.microsoft.com/office/drawing/2014/main" id="{9A36D63C-0817-8B4E-BA1E-262767B53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169689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du biscuit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200"/>
                        </a:spcAft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du souvenir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de Pearl Harbor (États-Unis)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200"/>
                        </a:spcAft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Anniversaire du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Statut de Westminster (Canada)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de la maison en pain d’épice</a:t>
                      </a:r>
                    </a:p>
                    <a:p>
                      <a:pPr algn="ctr"/>
                      <a:endParaRPr lang="fr-CA" sz="1100" b="0" i="0" spc="0" baseline="800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Premier jour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l’hiver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Veille de Noël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Noël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Lendemain de Noël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du bacon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Veille du Nouvel An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05B697AF-D498-B64E-837D-9EEE9071CED5}"/>
              </a:ext>
            </a:extLst>
          </p:cNvPr>
          <p:cNvSpPr/>
          <p:nvPr/>
        </p:nvSpPr>
        <p:spPr>
          <a:xfrm>
            <a:off x="8429625" y="3457927"/>
            <a:ext cx="3497053" cy="157855"/>
          </a:xfrm>
          <a:prstGeom prst="rect">
            <a:avLst/>
          </a:prstGeom>
          <a:solidFill>
            <a:srgbClr val="527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Hanoucca (10-18)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CB6047-8CA3-844E-A0B1-18521164493D}"/>
              </a:ext>
            </a:extLst>
          </p:cNvPr>
          <p:cNvSpPr/>
          <p:nvPr/>
        </p:nvSpPr>
        <p:spPr>
          <a:xfrm>
            <a:off x="3985932" y="4318176"/>
            <a:ext cx="6774143" cy="157855"/>
          </a:xfrm>
          <a:prstGeom prst="rect">
            <a:avLst/>
          </a:prstGeom>
          <a:solidFill>
            <a:srgbClr val="527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Hanoucca (10-18)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69F1A0-929C-AF48-8BF5-AFB6056B3734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9FC3D5-CFD7-6E4C-9891-B3812E6D9313}"/>
              </a:ext>
            </a:extLst>
          </p:cNvPr>
          <p:cNvSpPr txBox="1"/>
          <p:nvPr/>
        </p:nvSpPr>
        <p:spPr>
          <a:xfrm>
            <a:off x="182880" y="5102531"/>
            <a:ext cx="3272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Essayez de raconter une histoire avec les données. Trouvez un récit captivant </a:t>
            </a:r>
            <a:b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qui trouvera écho auprès de votre auditoire cible.</a:t>
            </a:r>
          </a:p>
          <a:p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D4F7DC9C-995B-D84D-8E36-2149EDCA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751" y="-747389"/>
            <a:ext cx="16726730" cy="12889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D03EC-F2D7-A341-8171-66F369F9C09C}"/>
              </a:ext>
            </a:extLst>
          </p:cNvPr>
          <p:cNvSpPr/>
          <p:nvPr/>
        </p:nvSpPr>
        <p:spPr>
          <a:xfrm>
            <a:off x="4939671" y="0"/>
            <a:ext cx="723089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BBE93-01D0-E847-BC85-F6099AA2F279}"/>
              </a:ext>
            </a:extLst>
          </p:cNvPr>
          <p:cNvSpPr txBox="1"/>
          <p:nvPr/>
        </p:nvSpPr>
        <p:spPr>
          <a:xfrm>
            <a:off x="5470268" y="3808707"/>
            <a:ext cx="62899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F"/>
              </a:buClr>
              <a:buSzPct val="139000"/>
            </a:pPr>
            <a:r>
              <a:rPr lang="fr-CA" dirty="0" smtClean="0">
                <a:latin typeface="Arial" panose="020B0604020202020204" pitchFamily="34" charset="0"/>
                <a:sym typeface="Arial" panose="020B0604020202020204" pitchFamily="34" charset="0"/>
              </a:rPr>
              <a:t>Préparez-vous pour l’année à venir et donnez à votre équipe assez de temps pour être créative. Notre calendrier rédactionnel de 2020 est arrivé. Il s’agit d’un guide annuel pour la planification du contenu de votre marque. Avez-vous établi vos objectifs annuels? Savez-vous déjà quel type de contenu vous voulez créer? Laissez notre calendrier vous guider pour vous aider à demeurer organisé, à soutenir l’engagement de votre auditoire cible et à être stratégique dans tous les aspects de votre planification de contenu. </a:t>
            </a:r>
            <a:endParaRPr lang="fr-CA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2D033A66-269C-F04C-B5CC-6E8EBB574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17620"/>
            <a:ext cx="12192000" cy="9035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6A4F5-F2D9-224D-9445-9A0784BC69A0}"/>
              </a:ext>
            </a:extLst>
          </p:cNvPr>
          <p:cNvSpPr/>
          <p:nvPr/>
        </p:nvSpPr>
        <p:spPr>
          <a:xfrm>
            <a:off x="0" y="2247900"/>
            <a:ext cx="12192000" cy="461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C588F-6DAC-434F-BA7B-C334D2D6295B}"/>
              </a:ext>
            </a:extLst>
          </p:cNvPr>
          <p:cNvSpPr txBox="1"/>
          <p:nvPr/>
        </p:nvSpPr>
        <p:spPr>
          <a:xfrm>
            <a:off x="6295811" y="2371250"/>
            <a:ext cx="54171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CONSEILS POUR LA PLANIFICATION DE VOTRE CALENDRIER RÉDACTIONNEL :</a:t>
            </a:r>
          </a:p>
          <a:p>
            <a:endParaRPr lang="fr-CA" b="1" dirty="0" smtClean="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Renseignez-vous sur les principaux médias : Nombre d’entre eux communiquent leur calendrier rédactionnel, </a:t>
            </a:r>
            <a:b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ce qui vous permet de trouver facilement des occasions de leur présenter les nouvelles de votre marque. 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Ciblez les bonnes possibilités : Recherchez les médias </a:t>
            </a:r>
            <a:b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les plus pertinents en fonction des idées de nouvelles et des angles indiqués dans le calendrier rédactionnel.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Planifiez : Les dates de tombée varient d’un média à un autre. Faites vos recherches et organisez-vous en fonction du média que vous ciblez.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Soyez prêt : En connaissant d’avance les préférences </a:t>
            </a:r>
            <a:b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des journalistes en matière de présentation et les types </a:t>
            </a:r>
            <a:b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de sujets dont ils traitent, vous vous assurez que votre nouvelle recevra un bon accueil. 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3100B-BA22-3C40-8066-ED964072A9BF}"/>
              </a:ext>
            </a:extLst>
          </p:cNvPr>
          <p:cNvSpPr txBox="1"/>
          <p:nvPr/>
        </p:nvSpPr>
        <p:spPr>
          <a:xfrm>
            <a:off x="421484" y="2663350"/>
            <a:ext cx="541712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COMMENT UTILISER CE GUIDE :</a:t>
            </a:r>
          </a:p>
          <a:p>
            <a:endParaRPr lang="fr-CA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N’en faites pas trop. Ne planifiez que la quantité de contenu que vos ressources vous permettent de créer.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Les dates ne seront pas toutes pertinentes pour votre auditoire. Choisissez les événements qui conviennent le mieux à votre marque et à votre auditoire. Une fois que c’est fait, créez du contenu autour de ceux-ci. N’essayez pas de tenir compte de tous les événements dans </a:t>
            </a:r>
            <a:b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ce calendrier. 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500" dirty="0" smtClean="0">
                <a:latin typeface="Arial" panose="020B0604020202020204" pitchFamily="34" charset="0"/>
                <a:sym typeface="Arial" panose="020B0604020202020204" pitchFamily="34" charset="0"/>
              </a:rPr>
              <a:t>C’est bien de planifier toute une année à l’avance, mais souvenez-vous de faire le point chaque trimestre pour apporter les ajustements nécessaires.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CF56B2-CD5D-FE42-B877-6A824E71FF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298" y="6347262"/>
            <a:ext cx="896383" cy="265180"/>
          </a:xfrm>
          <a:prstGeom prst="rect">
            <a:avLst/>
          </a:prstGeom>
        </p:spPr>
      </p:pic>
      <p:sp>
        <p:nvSpPr>
          <p:cNvPr id="14" name="Flowchart: Off-page Connector 1">
            <a:extLst>
              <a:ext uri="{FF2B5EF4-FFF2-40B4-BE49-F238E27FC236}">
                <a16:creationId xmlns:a16="http://schemas.microsoft.com/office/drawing/2014/main" id="{2FEECB98-69A4-AC42-8896-F2F180F3F449}"/>
              </a:ext>
            </a:extLst>
          </p:cNvPr>
          <p:cNvSpPr/>
          <p:nvPr/>
        </p:nvSpPr>
        <p:spPr>
          <a:xfrm rot="16200000">
            <a:off x="94134" y="6346057"/>
            <a:ext cx="233216" cy="421484"/>
          </a:xfrm>
          <a:prstGeom prst="flowChartOffpageConnector">
            <a:avLst/>
          </a:prstGeom>
          <a:solidFill>
            <a:srgbClr val="F36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b="0" i="0" dirty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7B636-B3C2-CF48-9D35-0FAE621F6175}"/>
              </a:ext>
            </a:extLst>
          </p:cNvPr>
          <p:cNvSpPr txBox="1"/>
          <p:nvPr/>
        </p:nvSpPr>
        <p:spPr bwMode="gray">
          <a:xfrm>
            <a:off x="21435" y="6479852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309" rtl="0" eaLnBrk="1" latinLnBrk="0" hangingPunct="1"/>
            <a:fld id="{6C5AF65D-6854-49AF-ABC5-48B5BA0EA842}" type="slidenum">
              <a:rPr lang="fr-CA" sz="1000" b="0" i="0" kern="1200" smtClean="0">
                <a:solidFill>
                  <a:schemeClr val="bg1"/>
                </a:solidFill>
                <a:latin typeface="Avenir Next LT Pro Light"/>
                <a:ea typeface="Montserrat" charset="0"/>
                <a:sym typeface="Avenir Next LT Pro Light"/>
              </a:rPr>
              <a:pPr marL="0" algn="ctr" defTabSz="914309" rtl="0" eaLnBrk="1" latinLnBrk="0" hangingPunct="1"/>
              <a:t>3</a:t>
            </a:fld>
            <a:endParaRPr lang="fr-CA" sz="1000" b="0" i="0" kern="1200" dirty="0">
              <a:solidFill>
                <a:schemeClr val="bg1"/>
              </a:solidFill>
              <a:latin typeface="Avenir Next LT Pro Light"/>
              <a:ea typeface="Montserrat" charset="0"/>
              <a:sym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788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56630117"/>
              </p:ext>
            </p:extLst>
          </p:nvPr>
        </p:nvGraphicFramePr>
        <p:xfrm>
          <a:off x="3985934" y="1069425"/>
          <a:ext cx="7940751" cy="512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2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2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2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2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2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2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4473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r>
                        <a:rPr lang="fr-CA" dirty="0" smtClean="0"/>
                        <a:t/>
                      </a:r>
                      <a:br>
                        <a:rPr lang="fr-CA" dirty="0" smtClean="0"/>
                      </a:br>
                      <a:r>
                        <a:rPr lang="fr-CA" dirty="0" smtClean="0"/>
                        <a:t/>
                      </a:r>
                      <a:br>
                        <a:rPr lang="fr-CA" dirty="0" smtClean="0"/>
                      </a:b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BFC41C9-D8C6-254C-9610-0E2550BEA3DE}"/>
              </a:ext>
            </a:extLst>
          </p:cNvPr>
          <p:cNvSpPr/>
          <p:nvPr/>
        </p:nvSpPr>
        <p:spPr>
          <a:xfrm>
            <a:off x="0" y="2817627"/>
            <a:ext cx="3637547" cy="3465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JANVIER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894E2-07F8-9A48-BDB5-FF69CCDC2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298" y="6347262"/>
            <a:ext cx="896383" cy="265180"/>
          </a:xfrm>
          <a:prstGeom prst="rect">
            <a:avLst/>
          </a:prstGeom>
        </p:spPr>
      </p:pic>
      <p:sp>
        <p:nvSpPr>
          <p:cNvPr id="12" name="Flowchart: Off-page Connector 1">
            <a:extLst>
              <a:ext uri="{FF2B5EF4-FFF2-40B4-BE49-F238E27FC236}">
                <a16:creationId xmlns:a16="http://schemas.microsoft.com/office/drawing/2014/main" id="{A65C5460-BF78-3F41-A69F-766BC5B09239}"/>
              </a:ext>
            </a:extLst>
          </p:cNvPr>
          <p:cNvSpPr/>
          <p:nvPr/>
        </p:nvSpPr>
        <p:spPr>
          <a:xfrm rot="16200000">
            <a:off x="94134" y="6346057"/>
            <a:ext cx="233216" cy="421484"/>
          </a:xfrm>
          <a:prstGeom prst="flowChartOffpageConnector">
            <a:avLst/>
          </a:prstGeom>
          <a:solidFill>
            <a:srgbClr val="F36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b="0" i="0" dirty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54D14-3A15-EC48-A274-D7811A552EC1}"/>
              </a:ext>
            </a:extLst>
          </p:cNvPr>
          <p:cNvSpPr txBox="1"/>
          <p:nvPr/>
        </p:nvSpPr>
        <p:spPr bwMode="gray">
          <a:xfrm>
            <a:off x="21435" y="6479852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309" rtl="0" eaLnBrk="1" latinLnBrk="0" hangingPunct="1"/>
            <a:fld id="{6C5AF65D-6854-49AF-ABC5-48B5BA0EA842}" type="slidenum">
              <a:rPr lang="fr-CA" sz="1000" b="0" i="0" kern="1200" smtClean="0">
                <a:solidFill>
                  <a:schemeClr val="bg1"/>
                </a:solidFill>
                <a:latin typeface="Avenir Next LT Pro Light"/>
                <a:ea typeface="Montserrat" charset="0"/>
                <a:sym typeface="Avenir Next LT Pro Light"/>
              </a:rPr>
              <a:pPr marL="0" algn="ctr" defTabSz="914309" rtl="0" eaLnBrk="1" latinLnBrk="0" hangingPunct="1"/>
              <a:t>4</a:t>
            </a:fld>
            <a:endParaRPr lang="fr-CA" sz="1000" b="0" i="0" kern="1200" dirty="0">
              <a:solidFill>
                <a:schemeClr val="bg1"/>
              </a:solidFill>
              <a:latin typeface="Avenir Next LT Pro Light"/>
              <a:ea typeface="Montserrat" charset="0"/>
              <a:sym typeface="Avenir Next LT Pro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1FA80-954B-4848-9BE0-4CC89CB4FACA}"/>
              </a:ext>
            </a:extLst>
          </p:cNvPr>
          <p:cNvSpPr txBox="1"/>
          <p:nvPr/>
        </p:nvSpPr>
        <p:spPr>
          <a:xfrm>
            <a:off x="442919" y="1242231"/>
            <a:ext cx="316743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l’An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Le Consumer Electronics Show (7-10)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Martin Luther King (20)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Nouvel An chinois (25)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de l’histoire des Noirs 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Super </a:t>
            </a:r>
            <a:r>
              <a:rPr lang="fr-CA" sz="1200" dirty="0" err="1" smtClean="0">
                <a:latin typeface="Arial" panose="020B0604020202020204" pitchFamily="34" charset="0"/>
                <a:sym typeface="Arial" panose="020B0604020202020204" pitchFamily="34" charset="0"/>
              </a:rPr>
              <a:t>Bowl</a:t>
            </a: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 LIV de la NFL (2) 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Semaine de la mode de New York (6-13)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Saint-Valentin (14)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Jour du drapeau national du Canada (15)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des Présidents (17)</a:t>
            </a:r>
            <a:endParaRPr lang="fr-CA" sz="1200" b="1" dirty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8" name="Picture 47" descr="A picture containing table, sign&#10;&#10;Description automatically generated">
            <a:extLst>
              <a:ext uri="{FF2B5EF4-FFF2-40B4-BE49-F238E27FC236}">
                <a16:creationId xmlns:a16="http://schemas.microsoft.com/office/drawing/2014/main" id="{9712F397-D477-5F44-A12D-5F88DFF3EA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686" y="4560144"/>
            <a:ext cx="394411" cy="381480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8264D91B-168E-D447-9755-D55E7DDA1D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01" y="426125"/>
            <a:ext cx="449495" cy="516660"/>
          </a:xfrm>
          <a:prstGeom prst="rect">
            <a:avLst/>
          </a:prstGeom>
        </p:spPr>
      </p:pic>
      <p:graphicFrame>
        <p:nvGraphicFramePr>
          <p:cNvPr id="57" name="Table 7">
            <a:extLst>
              <a:ext uri="{FF2B5EF4-FFF2-40B4-BE49-F238E27FC236}">
                <a16:creationId xmlns:a16="http://schemas.microsoft.com/office/drawing/2014/main" id="{69EA4075-9249-ED44-BFC6-BE53745DC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189180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91403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25986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 de l’An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de la science-fiction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du bagel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 du maïs soufflé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spc="-2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</a:t>
                      </a:r>
                      <a:br>
                        <a:rPr lang="fr-CA" sz="1200" b="0" i="0" spc="-2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spc="-2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Martin Luther King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de la tarte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Nouvel An chinois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d’appréciation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du papier à bulles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563E0BAC-D5BA-754A-8979-A92A8FF3153B}"/>
              </a:ext>
            </a:extLst>
          </p:cNvPr>
          <p:cNvSpPr/>
          <p:nvPr/>
        </p:nvSpPr>
        <p:spPr>
          <a:xfrm>
            <a:off x="6106708" y="3485212"/>
            <a:ext cx="4663807" cy="133003"/>
          </a:xfrm>
          <a:prstGeom prst="rect">
            <a:avLst/>
          </a:prstGeom>
          <a:solidFill>
            <a:srgbClr val="13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Consumer Electronics Show (7-10)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51C579-422F-E24A-B8D0-49BF0D8444E3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317B23-4501-7C47-A7FF-52742D8B572E}"/>
              </a:ext>
            </a:extLst>
          </p:cNvPr>
          <p:cNvSpPr txBox="1"/>
          <p:nvPr/>
        </p:nvSpPr>
        <p:spPr>
          <a:xfrm>
            <a:off x="182880" y="5076652"/>
            <a:ext cx="3272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N’excluez pas les médias sociaux. Les médias sociaux peuvent aider les professionnels </a:t>
            </a:r>
            <a:br>
              <a:rPr lang="fr-CA" sz="1400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400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des relations publiques à atteindre </a:t>
            </a:r>
            <a:br>
              <a:rPr lang="fr-CA" sz="1400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400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leurs objectifs.</a:t>
            </a:r>
            <a:endParaRPr lang="fr-CA" sz="1400" kern="0" spc="-1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639972"/>
              </p:ext>
            </p:extLst>
          </p:nvPr>
        </p:nvGraphicFramePr>
        <p:xfrm>
          <a:off x="3985934" y="1069424"/>
          <a:ext cx="7940745" cy="512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4473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F773976-F479-E244-AA3F-0A9067BBE13E}"/>
              </a:ext>
            </a:extLst>
          </p:cNvPr>
          <p:cNvSpPr/>
          <p:nvPr/>
        </p:nvSpPr>
        <p:spPr>
          <a:xfrm>
            <a:off x="0" y="3051810"/>
            <a:ext cx="3637547" cy="3230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C48F2-3E08-F84B-A129-26911E3CF0C0}"/>
              </a:ext>
            </a:extLst>
          </p:cNvPr>
          <p:cNvSpPr txBox="1"/>
          <p:nvPr/>
        </p:nvSpPr>
        <p:spPr>
          <a:xfrm>
            <a:off x="442919" y="910761"/>
            <a:ext cx="31946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de l’histoire des Noirs 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Super Bowl LIV de la NFL (2) 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la marmotte (2)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Semaine de la mode de New York (6-13)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Saint-Valentin (14)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des Présidents (17)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Mercredi des Cendres (26)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</a:p>
          <a:p>
            <a:endParaRPr lang="fr-CA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national de l’histoire des femmes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du patrimoine irlando-américain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national de l’histoire des sourds 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(13 mars - 15 avril)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Saint-Patrick (17)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Aïd-el-Fitr (24)</a:t>
            </a:r>
            <a:endParaRPr lang="fr-CA" sz="1200" b="1" dirty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FÉVRIER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1019B7-1C27-AD40-9A58-A741C7672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354" y="3765757"/>
            <a:ext cx="407342" cy="368548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F312BDBE-BADB-994E-B9F9-CC3A4A1BE6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470" y="2901849"/>
            <a:ext cx="332986" cy="290959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C9993FA2-2B37-714A-BD0D-96A520AAB3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01" y="426125"/>
            <a:ext cx="449495" cy="5166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68D9935-D8CE-454E-A532-BE705E5F76DB}"/>
              </a:ext>
            </a:extLst>
          </p:cNvPr>
          <p:cNvSpPr/>
          <p:nvPr/>
        </p:nvSpPr>
        <p:spPr>
          <a:xfrm>
            <a:off x="3985934" y="4318095"/>
            <a:ext cx="5615266" cy="1578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Semaine de la mode de New York (6-13)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80D7DD-D2FC-3543-ABAC-425A2A73FC4F}"/>
              </a:ext>
            </a:extLst>
          </p:cNvPr>
          <p:cNvSpPr/>
          <p:nvPr/>
        </p:nvSpPr>
        <p:spPr>
          <a:xfrm>
            <a:off x="8435926" y="3462422"/>
            <a:ext cx="3490753" cy="1578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Semaine de la mode de New York (6-13)</a:t>
            </a:r>
            <a:endParaRPr lang="fr-CA" sz="8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FEFF86-381D-AE4A-853D-9B85BE4B0591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FBF156-26BE-A14B-B41D-133090ED7A00}"/>
              </a:ext>
            </a:extLst>
          </p:cNvPr>
          <p:cNvSpPr txBox="1"/>
          <p:nvPr/>
        </p:nvSpPr>
        <p:spPr>
          <a:xfrm>
            <a:off x="182880" y="5257800"/>
            <a:ext cx="3272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 base des RP, ce sont les personnes. N’oubliez pas ces liens.</a:t>
            </a:r>
          </a:p>
          <a:p>
            <a:endParaRPr lang="fr-CA" sz="1400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AC495E1F-B247-C44F-A077-341DDE725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03996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Super Bowl LIV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de la marmotte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Début du Carnaval de Québec</a:t>
                      </a:r>
                    </a:p>
                    <a:p>
                      <a:pPr algn="ctr"/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200" b="0" i="0" kern="120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kern="120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kern="120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pizza</a:t>
                      </a: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Anniversaire d’Abraham Lincoln</a:t>
                      </a: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0" baseline="800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Saint-Valentin</a:t>
                      </a: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0" baseline="800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du drapeau national du Canada </a:t>
                      </a:r>
                      <a: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Fin du Carnaval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Québec 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des Présidents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Anniversaire de George Washington</a:t>
                      </a:r>
                    </a:p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 la margarita</a:t>
                      </a:r>
                    </a:p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Mardi gras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Mercredi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des Cendres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89041425"/>
              </p:ext>
            </p:extLst>
          </p:nvPr>
        </p:nvGraphicFramePr>
        <p:xfrm>
          <a:off x="3985934" y="1069424"/>
          <a:ext cx="7940745" cy="512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4473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DD34B1E5-E7BD-F24F-AEEF-DEB12B956224}"/>
              </a:ext>
            </a:extLst>
          </p:cNvPr>
          <p:cNvSpPr/>
          <p:nvPr/>
        </p:nvSpPr>
        <p:spPr>
          <a:xfrm>
            <a:off x="0" y="2651761"/>
            <a:ext cx="3637547" cy="3630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3BE043-4AA0-B648-94BA-254D17527256}"/>
              </a:ext>
            </a:extLst>
          </p:cNvPr>
          <p:cNvSpPr txBox="1"/>
          <p:nvPr/>
        </p:nvSpPr>
        <p:spPr>
          <a:xfrm>
            <a:off x="442920" y="933621"/>
            <a:ext cx="30126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Mois national de l’histoire des femmes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du patrimoine irlando-américain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national de l’histoire des sourds 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(13 mars - 15 avril)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Saint-Patrick (17)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Aïd-el-Fitr (24)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</a:p>
          <a:p>
            <a:endParaRPr lang="fr-CA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national de l’histoire des sourds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(13 mars - 15 avril)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du poisson d’avril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Pâques (12)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Lundi de Pâques (13)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l’impôt (États-Unis) (15)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Début du ramadan (24)</a:t>
            </a:r>
            <a:endParaRPr lang="fr-CA" sz="1200" b="1" dirty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MARS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C911A0-15C8-9E40-9455-794846E415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800" y="3760270"/>
            <a:ext cx="394411" cy="3685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A74126-6072-4B4E-8284-43FED27EE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800" y="4634397"/>
            <a:ext cx="394411" cy="371781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237DA199-C44B-9947-AD80-2A74EFC9EF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262" y="427325"/>
            <a:ext cx="371995" cy="506326"/>
          </a:xfrm>
          <a:prstGeom prst="rect">
            <a:avLst/>
          </a:prstGeom>
        </p:spPr>
      </p:pic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2A02CC9B-BDFE-EC4D-8404-93676C541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824748"/>
              </p:ext>
            </p:extLst>
          </p:nvPr>
        </p:nvGraphicFramePr>
        <p:xfrm>
          <a:off x="3985934" y="999086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de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Saint-David (Canada)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Pourim (Canada)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Saint-Patrick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Premier jour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du printemps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Aïd-el-Fitr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internationale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de la gaufre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43003D0D-7061-9446-B7B7-9EC3EB9EE3BE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3024DF-B648-7849-ADA5-988616DD39A0}"/>
              </a:ext>
            </a:extLst>
          </p:cNvPr>
          <p:cNvSpPr txBox="1"/>
          <p:nvPr/>
        </p:nvSpPr>
        <p:spPr>
          <a:xfrm>
            <a:off x="129395" y="5257800"/>
            <a:ext cx="3450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spc="-1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Personnalisez le champ objet lorsque vous envoyez des </a:t>
            </a:r>
            <a:r>
              <a:rPr lang="fr-CA" sz="14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présentations par courriel aux journalistes.</a:t>
            </a:r>
          </a:p>
          <a:p>
            <a:endParaRPr lang="fr-CA" sz="1400"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12002118"/>
              </p:ext>
            </p:extLst>
          </p:nvPr>
        </p:nvGraphicFramePr>
        <p:xfrm>
          <a:off x="3985934" y="1061102"/>
          <a:ext cx="7940745" cy="513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5860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5860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1E5DCC8-2D57-004B-9E27-BF97C27D3132}"/>
              </a:ext>
            </a:extLst>
          </p:cNvPr>
          <p:cNvSpPr/>
          <p:nvPr/>
        </p:nvSpPr>
        <p:spPr>
          <a:xfrm>
            <a:off x="0" y="2868930"/>
            <a:ext cx="3637547" cy="3413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1648B-F340-7141-87BB-490A99495D89}"/>
              </a:ext>
            </a:extLst>
          </p:cNvPr>
          <p:cNvSpPr txBox="1"/>
          <p:nvPr/>
        </p:nvSpPr>
        <p:spPr>
          <a:xfrm>
            <a:off x="442920" y="933651"/>
            <a:ext cx="32354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national de l’histoire des sourds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(13 mars - 15 avril)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du poisson d’avril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Vendredi saint (10)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Pâques (12)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l’impôt (États-Unis) (15)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Début du ramadan (24)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6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</a:p>
          <a:p>
            <a:endParaRPr lang="fr-CA" sz="1000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10" dirty="0" smtClean="0">
                <a:latin typeface="Arial" panose="020B0604020202020204" pitchFamily="34" charset="0"/>
                <a:sym typeface="Arial" panose="020B0604020202020204" pitchFamily="34" charset="0"/>
              </a:rPr>
              <a:t>Mois du patrimoine des Américains </a:t>
            </a: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d’origine asiatique et des îles du Pacifique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10" dirty="0" smtClean="0">
                <a:latin typeface="Arial" panose="020B0604020202020204" pitchFamily="34" charset="0"/>
                <a:sym typeface="Arial" panose="020B0604020202020204" pitchFamily="34" charset="0"/>
              </a:rPr>
              <a:t>Mois du patrimoine juif américain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10" dirty="0" smtClean="0">
                <a:latin typeface="Arial" panose="020B0604020202020204" pitchFamily="34" charset="0"/>
                <a:sym typeface="Arial" panose="020B0604020202020204" pitchFamily="34" charset="0"/>
              </a:rPr>
              <a:t>Cinco de Mayo (5)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10" dirty="0" smtClean="0">
                <a:latin typeface="Arial" panose="020B0604020202020204" pitchFamily="34" charset="0"/>
                <a:sym typeface="Arial" panose="020B0604020202020204" pitchFamily="34" charset="0"/>
              </a:rPr>
              <a:t>Fête des Mères (10)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nationale des patriotes </a:t>
            </a:r>
            <a:b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(Québec) (18)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10" dirty="0" smtClean="0">
                <a:latin typeface="Arial" panose="020B0604020202020204" pitchFamily="34" charset="0"/>
                <a:sym typeface="Arial" panose="020B0604020202020204" pitchFamily="34" charset="0"/>
              </a:rPr>
              <a:t>Memorial Day (États-Unis) (25)</a:t>
            </a:r>
            <a:endParaRPr lang="fr-CA" sz="1200" spc="-1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AVRIL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158A213-419F-4A42-93CE-B3F06E3E0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428" y="2053539"/>
            <a:ext cx="378247" cy="371781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3E2847-5DCA-584F-A35C-A322DC31D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648" y="3686490"/>
            <a:ext cx="394411" cy="368548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EEFCB84-786D-A949-BDFD-1348B31F97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262" y="427325"/>
            <a:ext cx="371995" cy="506326"/>
          </a:xfrm>
          <a:prstGeom prst="rect">
            <a:avLst/>
          </a:prstGeom>
        </p:spPr>
      </p:pic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67210A36-6D67-3845-95EB-2EDE2D0AA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793806"/>
              </p:ext>
            </p:extLst>
          </p:nvPr>
        </p:nvGraphicFramePr>
        <p:xfrm>
          <a:off x="3985934" y="1069424"/>
          <a:ext cx="7940744" cy="521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68874"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du poisson d’avril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des </a:t>
                      </a:r>
                      <a:r>
                        <a:rPr lang="fr-CA" sz="1100" b="0" i="0" baseline="800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empanadas</a:t>
                      </a:r>
                      <a: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Vendredi saint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Pâques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du sandwich au fromage fondu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Lundi de Pâques (Canada)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Jour de l’impôt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(États-Unis)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Fin de la Pâque juive (Canada)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Début du ramadan</a:t>
                      </a:r>
                    </a:p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68874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D6DC76A2-9946-D846-818B-BF340DC9F4DA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7407FF-8910-BB41-BDC6-A7DF2A2CA40E}"/>
              </a:ext>
            </a:extLst>
          </p:cNvPr>
          <p:cNvSpPr txBox="1"/>
          <p:nvPr/>
        </p:nvSpPr>
        <p:spPr>
          <a:xfrm>
            <a:off x="182880" y="5257800"/>
            <a:ext cx="3272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Faites ressortir votre communiqué de presse en </a:t>
            </a:r>
            <a:b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y ajoutant des éléments visuels.</a:t>
            </a:r>
          </a:p>
          <a:p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02457411"/>
              </p:ext>
            </p:extLst>
          </p:nvPr>
        </p:nvGraphicFramePr>
        <p:xfrm>
          <a:off x="3985934" y="1069424"/>
          <a:ext cx="7940745" cy="512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732405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688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97CD351-C877-EA44-B57E-FDE7C184134C}"/>
              </a:ext>
            </a:extLst>
          </p:cNvPr>
          <p:cNvSpPr/>
          <p:nvPr/>
        </p:nvSpPr>
        <p:spPr>
          <a:xfrm>
            <a:off x="0" y="3140015"/>
            <a:ext cx="3637547" cy="3142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5B5735-8918-364B-9903-ED37FC8ED76E}"/>
              </a:ext>
            </a:extLst>
          </p:cNvPr>
          <p:cNvSpPr txBox="1"/>
          <p:nvPr/>
        </p:nvSpPr>
        <p:spPr>
          <a:xfrm>
            <a:off x="442920" y="896097"/>
            <a:ext cx="30126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du patrimoine des Américains d’origine asiatique et des îles </a:t>
            </a:r>
            <a:b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du Pacifique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du patrimoine juif américain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Cinco de Mayo (5)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Fête des Mères (10)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nationale des patriotes, Québec (18)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Memorial Day, États-Unis (25)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</a:p>
          <a:p>
            <a:endParaRPr lang="fr-CA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de la Fierté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la Liberté (19)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Fête des Pères (21)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nationale des peuples autochtones, Canada (21)</a:t>
            </a:r>
            <a:endParaRPr lang="fr-CA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67225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MAI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B8CCDF-F757-4844-A6B2-C1447C33F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348" y="3404745"/>
            <a:ext cx="342685" cy="342685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254EE548-7B4E-2540-ACC0-464EA073E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262" y="427325"/>
            <a:ext cx="371995" cy="506326"/>
          </a:xfrm>
          <a:prstGeom prst="rect">
            <a:avLst/>
          </a:prstGeom>
        </p:spPr>
      </p:pic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3C718425-6058-EE40-9492-FA2189C4E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280089"/>
              </p:ext>
            </p:extLst>
          </p:nvPr>
        </p:nvGraphicFramePr>
        <p:xfrm>
          <a:off x="3985934" y="1069423"/>
          <a:ext cx="7940744" cy="512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732405"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Kentucky Derby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Cinco de Mayo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de la prière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Fête des Mères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du mimosa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des patriotes (Québec)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Memorial Day (États-Unis) Journée nationale du vin</a:t>
                      </a:r>
                      <a:endParaRPr lang="fr-CA" sz="1200" b="0" i="0" kern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2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du hamburger</a:t>
                      </a:r>
                      <a:endParaRPr lang="fr-CA" sz="12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  <a:tr h="732405"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805950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E8EEEF47-B81B-D346-995A-3A6433BDD7A2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D16AF7-0223-184E-8592-CEAC66C6F074}"/>
              </a:ext>
            </a:extLst>
          </p:cNvPr>
          <p:cNvSpPr txBox="1"/>
          <p:nvPr/>
        </p:nvSpPr>
        <p:spPr>
          <a:xfrm>
            <a:off x="182880" y="5257800"/>
            <a:ext cx="3272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Évitez d’avoir une vision étroite. N’oubliez pas votre marché cible et la façon de l’atteindre.</a:t>
            </a:r>
          </a:p>
          <a:p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04BAB0-B498-4036-B268-FECFC551CC6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0833942"/>
              </p:ext>
            </p:extLst>
          </p:nvPr>
        </p:nvGraphicFramePr>
        <p:xfrm>
          <a:off x="3985933" y="1069423"/>
          <a:ext cx="7940745" cy="512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9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4473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DIM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LUN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MER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JEU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VEN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19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22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23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25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26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28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29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b="1" baseline="8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30</a:t>
                      </a:r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b="1" i="1" baseline="8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3369440-14C4-7D4D-8454-72C38EE3BC93}"/>
              </a:ext>
            </a:extLst>
          </p:cNvPr>
          <p:cNvSpPr/>
          <p:nvPr/>
        </p:nvSpPr>
        <p:spPr>
          <a:xfrm>
            <a:off x="0" y="2817627"/>
            <a:ext cx="3637547" cy="3465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E5796-FADA-424D-AFAF-31FF96F87A8C}"/>
              </a:ext>
            </a:extLst>
          </p:cNvPr>
          <p:cNvSpPr txBox="1"/>
          <p:nvPr/>
        </p:nvSpPr>
        <p:spPr>
          <a:xfrm>
            <a:off x="442920" y="990771"/>
            <a:ext cx="30852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Mois de la Fierté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la Liberté (19)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Fête des Pères (21)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Journée nationale des peuples autochtones, Canada (21)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sz="1200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sz="12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endParaRPr lang="fr-CA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060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 MOIS PROCHAIN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b="1" dirty="0" smtClean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fr-CA" sz="1200" dirty="0" smtClean="0">
                <a:latin typeface="Arial" panose="020B0604020202020204" pitchFamily="34" charset="0"/>
                <a:sym typeface="Arial" panose="020B0604020202020204" pitchFamily="34" charset="0"/>
              </a:rPr>
              <a:t>Fête du Canada (1)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err="1" smtClean="0">
                <a:latin typeface="Arial" panose="020B0604020202020204" pitchFamily="34" charset="0"/>
                <a:sym typeface="Arial" panose="020B0604020202020204" pitchFamily="34" charset="0"/>
              </a:rPr>
              <a:t>Stampede</a:t>
            </a: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 de Calgary, Canada (3 – 12)</a:t>
            </a:r>
          </a:p>
          <a:p>
            <a:pPr marL="285750" indent="-285750">
              <a:buClr>
                <a:srgbClr val="FF660F"/>
              </a:buClr>
              <a:buSzPct val="139000"/>
              <a:buFont typeface="Arial" panose="020B0604020202020204" pitchFamily="34" charset="0"/>
              <a:buChar char="•"/>
            </a:pPr>
            <a:r>
              <a:rPr lang="fr-CA" sz="1200" spc="-20" dirty="0" smtClean="0">
                <a:latin typeface="Arial" panose="020B0604020202020204" pitchFamily="34" charset="0"/>
                <a:sym typeface="Arial" panose="020B0604020202020204" pitchFamily="34" charset="0"/>
              </a:rPr>
              <a:t>Jour de l’Indépendance (États-Unis) (4)</a:t>
            </a:r>
            <a:endParaRPr lang="fr-CA" sz="1200" b="1" spc="-20" dirty="0">
              <a:solidFill>
                <a:srgbClr val="00607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99855-DD80-8145-A2BB-FDC010D6920D}"/>
              </a:ext>
            </a:extLst>
          </p:cNvPr>
          <p:cNvSpPr/>
          <p:nvPr/>
        </p:nvSpPr>
        <p:spPr>
          <a:xfrm>
            <a:off x="0" y="291550"/>
            <a:ext cx="5804452" cy="77787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51D2-31A4-4D53-960B-266BF0A2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352" y="377953"/>
            <a:ext cx="6300216" cy="777875"/>
          </a:xfrm>
          <a:prstGeom prst="rect">
            <a:avLst/>
          </a:prstGeom>
        </p:spPr>
        <p:txBody>
          <a:bodyPr/>
          <a:lstStyle/>
          <a:p>
            <a:r>
              <a:rPr lang="fr-CA" sz="4000" b="1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JUIN 2020</a:t>
            </a:r>
            <a:endParaRPr lang="fr-CA" sz="4000" dirty="0">
              <a:solidFill>
                <a:schemeClr val="bg1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2E0540-5C28-8746-937B-BF15F0D62520}"/>
              </a:ext>
            </a:extLst>
          </p:cNvPr>
          <p:cNvSpPr/>
          <p:nvPr/>
        </p:nvSpPr>
        <p:spPr>
          <a:xfrm>
            <a:off x="5415514" y="291550"/>
            <a:ext cx="777876" cy="777876"/>
          </a:xfrm>
          <a:prstGeom prst="ellipse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33D6D90A-848B-AE43-ABC7-FF1E1B0AC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139" y="4509954"/>
            <a:ext cx="329784" cy="324377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A1F8CC76-B087-2F41-BBBE-92E1FB0264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514" y="417703"/>
            <a:ext cx="475327" cy="51666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22DBD04-BD21-3543-8ECD-E2B039EB137A}"/>
              </a:ext>
            </a:extLst>
          </p:cNvPr>
          <p:cNvSpPr/>
          <p:nvPr/>
        </p:nvSpPr>
        <p:spPr>
          <a:xfrm>
            <a:off x="14135" y="5063490"/>
            <a:ext cx="3623412" cy="1219178"/>
          </a:xfrm>
          <a:prstGeom prst="rect">
            <a:avLst/>
          </a:prstGeom>
          <a:solidFill>
            <a:srgbClr val="053A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825C80-5B1E-0B43-9855-803A4AC4879F}"/>
              </a:ext>
            </a:extLst>
          </p:cNvPr>
          <p:cNvSpPr txBox="1"/>
          <p:nvPr/>
        </p:nvSpPr>
        <p:spPr>
          <a:xfrm>
            <a:off x="182880" y="5257800"/>
            <a:ext cx="3345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Conseil sur les RP : </a:t>
            </a: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Assurez-vous </a:t>
            </a:r>
            <a:b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fr-CA" sz="140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que votre équipe de gestion des médias </a:t>
            </a:r>
            <a:r>
              <a:rPr lang="fr-CA" sz="1400" spc="-20" dirty="0" smtClean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sociaux maîtrise la voix de votre marque.</a:t>
            </a:r>
          </a:p>
          <a:p>
            <a:endParaRPr lang="fr-CA" sz="14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fr-CA" sz="140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ADD2F453-35D0-1A42-9804-791DF511E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42855"/>
              </p:ext>
            </p:extLst>
          </p:nvPr>
        </p:nvGraphicFramePr>
        <p:xfrm>
          <a:off x="3985933" y="1077175"/>
          <a:ext cx="7940744" cy="512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71">
                  <a:extLst>
                    <a:ext uri="{9D8B030D-6E8A-4147-A177-3AD203B41FA5}">
                      <a16:colId xmlns:a16="http://schemas.microsoft.com/office/drawing/2014/main" val="1148754081"/>
                    </a:ext>
                  </a:extLst>
                </a:gridCol>
                <a:gridCol w="952718">
                  <a:extLst>
                    <a:ext uri="{9D8B030D-6E8A-4147-A177-3AD203B41FA5}">
                      <a16:colId xmlns:a16="http://schemas.microsoft.com/office/drawing/2014/main" val="205540113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3486828978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080772099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153821520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2395788322"/>
                    </a:ext>
                  </a:extLst>
                </a:gridCol>
                <a:gridCol w="1164671">
                  <a:extLst>
                    <a:ext uri="{9D8B030D-6E8A-4147-A177-3AD203B41FA5}">
                      <a16:colId xmlns:a16="http://schemas.microsoft.com/office/drawing/2014/main" val="1517030268"/>
                    </a:ext>
                  </a:extLst>
                </a:gridCol>
              </a:tblGrid>
              <a:tr h="854473"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50" b="0" i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4291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 du fromage</a:t>
                      </a: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02262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du beigne</a:t>
                      </a: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55791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internationale du pique-nique</a:t>
                      </a: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 de la Liberté</a:t>
                      </a: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Premier jour de l’été</a:t>
                      </a: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36706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Fête des Pères</a:t>
                      </a:r>
                    </a:p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des peuples autochtones (Canada)</a:t>
                      </a: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Journée nationale </a:t>
                      </a:r>
                      <a:b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lang="fr-CA" sz="1100" b="0" i="0" baseline="80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du parfait aux fraises</a:t>
                      </a:r>
                      <a:endParaRPr lang="fr-CA" sz="1100" b="0" i="0" spc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95308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100" b="0" i="0" baseline="80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084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B48900"/>
      </a:accent4>
      <a:accent5>
        <a:srgbClr val="C00000"/>
      </a:accent5>
      <a:accent6>
        <a:srgbClr val="70AD47"/>
      </a:accent6>
      <a:hlink>
        <a:srgbClr val="0563C1"/>
      </a:hlink>
      <a:folHlink>
        <a:srgbClr val="C00000"/>
      </a:folHlink>
    </a:clrScheme>
    <a:fontScheme name="Custom 62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endar2020" id="{E329A74B-12FA-5D45-A133-76F0AEE50F77}" vid="{AD089C20-D98F-A449-995A-743BFBDF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09AA8DAD0F34BB6576C900D11197C" ma:contentTypeVersion="14" ma:contentTypeDescription="Create a new document." ma:contentTypeScope="" ma:versionID="1832d278763a8965253f1f8ae303c344">
  <xsd:schema xmlns:xsd="http://www.w3.org/2001/XMLSchema" xmlns:xs="http://www.w3.org/2001/XMLSchema" xmlns:p="http://schemas.microsoft.com/office/2006/metadata/properties" xmlns:ns1="http://schemas.microsoft.com/sharepoint/v3" xmlns:ns2="41e4960d-d1f9-45a0-a33e-5690f16ddacc" xmlns:ns3="25888921-ceff-474d-81f8-dadbdaf921fe" targetNamespace="http://schemas.microsoft.com/office/2006/metadata/properties" ma:root="true" ma:fieldsID="9f407488b40ecfe5debf6abc847fc43b" ns1:_="" ns2:_="" ns3:_="">
    <xsd:import namespace="http://schemas.microsoft.com/sharepoint/v3"/>
    <xsd:import namespace="41e4960d-d1f9-45a0-a33e-5690f16ddacc"/>
    <xsd:import namespace="25888921-ceff-474d-81f8-dadbdaf921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4960d-d1f9-45a0-a33e-5690f16dd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88921-ceff-474d-81f8-dadbdaf92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1e4960d-d1f9-45a0-a33e-5690f16ddac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6B5783-5842-4A7C-8285-AEF38B9C5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e4960d-d1f9-45a0-a33e-5690f16ddacc"/>
    <ds:schemaRef ds:uri="25888921-ceff-474d-81f8-dadbdaf92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7D1A9E-27EB-46F2-B9F0-E62A66FA1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43A606-B71A-4CB5-AABF-EBD20EE6180B}">
  <ds:schemaRefs>
    <ds:schemaRef ds:uri="http://schemas.microsoft.com/office/2006/metadata/properties"/>
    <ds:schemaRef ds:uri="41e4960d-d1f9-45a0-a33e-5690f16dda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25888921-ceff-474d-81f8-dadbdaf921fe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1182</Words>
  <Application>Microsoft Office PowerPoint</Application>
  <PresentationFormat>Grand écran</PresentationFormat>
  <Paragraphs>818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Avenir Next LT Pro Light</vt:lpstr>
      <vt:lpstr>Arial</vt:lpstr>
      <vt:lpstr>Arial Black</vt:lpstr>
      <vt:lpstr>Calibri</vt:lpstr>
      <vt:lpstr>Montserrat</vt:lpstr>
      <vt:lpstr>Office Theme</vt:lpstr>
      <vt:lpstr>Présentation PowerPoint</vt:lpstr>
      <vt:lpstr>Présentation PowerPoint</vt:lpstr>
      <vt:lpstr>Présentation PowerPoint</vt:lpstr>
      <vt:lpstr>JANVIER 2020</vt:lpstr>
      <vt:lpstr>FÉVRIER 2020</vt:lpstr>
      <vt:lpstr>MARS 2020</vt:lpstr>
      <vt:lpstr>AVRIL 2020</vt:lpstr>
      <vt:lpstr>MAI 2020</vt:lpstr>
      <vt:lpstr>JUIN 2020</vt:lpstr>
      <vt:lpstr>JUILLET 2020</vt:lpstr>
      <vt:lpstr>AOÛT 2020</vt:lpstr>
      <vt:lpstr>SEPTEMBRE 2020</vt:lpstr>
      <vt:lpstr>OCTOBRE 2020 :</vt:lpstr>
      <vt:lpstr>NOVEMBRE 2020</vt:lpstr>
      <vt:lpstr>DÉCEMBRE 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</cp:revision>
  <dcterms:created xsi:type="dcterms:W3CDTF">2019-10-31T14:10:54Z</dcterms:created>
  <dcterms:modified xsi:type="dcterms:W3CDTF">2019-12-12T15:23:52Z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0x010100F7209AA8DAD0F34BB6576C900D11197C</vt:lpwstr>
  </property>
</Properties>
</file>