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69" r:id="rId5"/>
    <p:sldId id="270" r:id="rId6"/>
    <p:sldId id="271" r:id="rId7"/>
    <p:sldId id="272" r:id="rId8"/>
    <p:sldId id="273" r:id="rId9"/>
    <p:sldId id="274"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Hardman" initials="AH" lastIdx="2" clrIdx="0">
    <p:extLst>
      <p:ext uri="{19B8F6BF-5375-455C-9EA6-DF929625EA0E}">
        <p15:presenceInfo xmlns:p15="http://schemas.microsoft.com/office/powerpoint/2012/main" userId="S::anthony.hardman@cision.com::6fe01038-401c-4843-88da-cad54ff30f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053CA-CA84-4F69-8867-1C1EDAEB107F}" v="1" dt="2018-12-07T15:19:19.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0"/>
    <p:restoredTop sz="94740"/>
  </p:normalViewPr>
  <p:slideViewPr>
    <p:cSldViewPr snapToGrid="0" snapToObjects="1">
      <p:cViewPr varScale="1">
        <p:scale>
          <a:sx n="104" d="100"/>
          <a:sy n="104" d="100"/>
        </p:scale>
        <p:origin x="2052" y="144"/>
      </p:cViewPr>
      <p:guideLst>
        <p:guide orient="horz" pos="2160"/>
        <p:guide pos="288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EA4F1-FFBF-A740-B8C5-FC5B2C24D8FC}" type="datetimeFigureOut">
              <a:rPr lang="en-US" smtClean="0"/>
              <a:t>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AA328-5E96-3E4E-ACA2-2252CB05E88B}" type="slidenum">
              <a:rPr lang="en-US" smtClean="0"/>
              <a:t>‹#›</a:t>
            </a:fld>
            <a:endParaRPr lang="en-US"/>
          </a:p>
        </p:txBody>
      </p:sp>
    </p:spTree>
    <p:extLst>
      <p:ext uri="{BB962C8B-B14F-4D97-AF65-F5344CB8AC3E}">
        <p14:creationId xmlns:p14="http://schemas.microsoft.com/office/powerpoint/2010/main" val="25016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10</a:t>
            </a:fld>
            <a:endParaRPr lang="en-US"/>
          </a:p>
        </p:txBody>
      </p:sp>
    </p:spTree>
    <p:extLst>
      <p:ext uri="{BB962C8B-B14F-4D97-AF65-F5344CB8AC3E}">
        <p14:creationId xmlns:p14="http://schemas.microsoft.com/office/powerpoint/2010/main" val="119973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12</a:t>
            </a:fld>
            <a:endParaRPr lang="en-US"/>
          </a:p>
        </p:txBody>
      </p:sp>
    </p:spTree>
    <p:extLst>
      <p:ext uri="{BB962C8B-B14F-4D97-AF65-F5344CB8AC3E}">
        <p14:creationId xmlns:p14="http://schemas.microsoft.com/office/powerpoint/2010/main" val="96119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16</a:t>
            </a:fld>
            <a:endParaRPr lang="en-US"/>
          </a:p>
        </p:txBody>
      </p:sp>
    </p:spTree>
    <p:extLst>
      <p:ext uri="{BB962C8B-B14F-4D97-AF65-F5344CB8AC3E}">
        <p14:creationId xmlns:p14="http://schemas.microsoft.com/office/powerpoint/2010/main" val="837946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January">
    <p:spTree>
      <p:nvGrpSpPr>
        <p:cNvPr id="1" name=""/>
        <p:cNvGrpSpPr/>
        <p:nvPr/>
      </p:nvGrpSpPr>
      <p:grpSpPr>
        <a:xfrm>
          <a:off x="0" y="0"/>
          <a:ext cx="0" cy="0"/>
          <a:chOff x="0" y="0"/>
          <a:chExt cx="0" cy="0"/>
        </a:xfrm>
      </p:grpSpPr>
      <p:sp>
        <p:nvSpPr>
          <p:cNvPr id="3" name="Rectangle 2"/>
          <p:cNvSpPr/>
          <p:nvPr userDrawn="1"/>
        </p:nvSpPr>
        <p:spPr>
          <a:xfrm>
            <a:off x="0" y="1"/>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15972" y="215444"/>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24774"/>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b="1" i="0" cap="all" spc="150" baseline="0" dirty="0">
                <a:solidFill>
                  <a:srgbClr val="989899"/>
                </a:solidFill>
                <a:latin typeface="Arial" charset="0"/>
                <a:ea typeface="Arial" charset="0"/>
                <a:cs typeface="Arial" charset="0"/>
              </a:rPr>
              <a:t>JANUARY</a:t>
            </a:r>
          </a:p>
        </p:txBody>
      </p:sp>
      <p:sp>
        <p:nvSpPr>
          <p:cNvPr id="175" name="Rectangle 174"/>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7" name="Pentagon 126"/>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Tree>
    <p:extLst>
      <p:ext uri="{BB962C8B-B14F-4D97-AF65-F5344CB8AC3E}">
        <p14:creationId xmlns:p14="http://schemas.microsoft.com/office/powerpoint/2010/main" val="582680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112" userDrawn="1">
          <p15:clr>
            <a:srgbClr val="FBAE40"/>
          </p15:clr>
        </p15:guide>
        <p15:guide id="4" orient="horz" pos="4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tob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04</a:t>
            </a:r>
            <a:endParaRPr sz="800" b="1" spc="-50" dirty="0">
              <a:solidFill>
                <a:schemeClr val="accent2"/>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OCTOBER</a:t>
            </a:r>
            <a:endParaRPr b="1" i="0" cap="all" spc="150" baseline="0" dirty="0">
              <a:solidFill>
                <a:schemeClr val="accent1"/>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2" name="Rectangle 121"/>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vember">
    <p:bg>
      <p:bgPr>
        <a:solidFill>
          <a:schemeClr val="accent3"/>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26</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NOVEMBER</a:t>
            </a:r>
            <a:endParaRPr b="1" i="0" cap="all" spc="150" baseline="0" dirty="0">
              <a:solidFill>
                <a:schemeClr val="accent1"/>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emb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p>
        </p:txBody>
      </p:sp>
      <p:sp>
        <p:nvSpPr>
          <p:cNvPr id="101" name="TextBox 100"/>
          <p:cNvSpPr txBox="1"/>
          <p:nvPr userDrawn="1"/>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03" name="TextBox 102"/>
          <p:cNvSpPr txBox="1"/>
          <p:nvPr userDrawn="1"/>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DECEMBER</a:t>
            </a:r>
            <a:endParaRPr b="1" i="0" cap="all" spc="150" baseline="0" dirty="0">
              <a:solidFill>
                <a:schemeClr val="accent1"/>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0" name="Rectangle 119">
            <a:extLst>
              <a:ext uri="{FF2B5EF4-FFF2-40B4-BE49-F238E27FC236}">
                <a16:creationId xmlns:a16="http://schemas.microsoft.com/office/drawing/2014/main" id="{D6933336-EF1E-5B43-BC65-30834416F888}"/>
              </a:ext>
            </a:extLst>
          </p:cNvPr>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userDrawn="1"/>
        </p:nvSpPr>
        <p:spPr>
          <a:xfrm rot="5400000">
            <a:off x="1834120" y="-1834115"/>
            <a:ext cx="5475765" cy="9144000"/>
          </a:xfrm>
          <a:prstGeom prst="homePlate">
            <a:avLst>
              <a:gd name="adj" fmla="val 17416"/>
            </a:avLst>
          </a:prstGeom>
          <a:solidFill>
            <a:schemeClr val="accent1"/>
          </a:solidFill>
          <a:ln>
            <a:noFill/>
          </a:ln>
          <a:effectLst>
            <a:outerShdw blurRad="2921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037812" y="4485497"/>
            <a:ext cx="4964075" cy="461665"/>
          </a:xfrm>
          <a:prstGeom prst="rect">
            <a:avLst/>
          </a:prstGeom>
          <a:noFill/>
        </p:spPr>
        <p:txBody>
          <a:bodyPr wrap="square" rtlCol="0">
            <a:spAutoFit/>
          </a:bodyPr>
          <a:lstStyle/>
          <a:p>
            <a:pPr algn="ctr"/>
            <a:r>
              <a:rPr lang="en-US" sz="2400" b="1" spc="300" dirty="0">
                <a:solidFill>
                  <a:schemeClr val="accent2"/>
                </a:solidFill>
              </a:rPr>
              <a:t>EDITORIAL</a:t>
            </a:r>
            <a:r>
              <a:rPr lang="en-US" sz="2400" b="1" spc="300" baseline="0" dirty="0">
                <a:solidFill>
                  <a:schemeClr val="accent2"/>
                </a:solidFill>
              </a:rPr>
              <a:t> CALENDAR</a:t>
            </a:r>
            <a:endParaRPr lang="en-US" sz="2400" b="1" spc="300" dirty="0">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2655" y="1292970"/>
            <a:ext cx="1433066" cy="143306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142" y="1292938"/>
            <a:ext cx="1433066" cy="1432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9787" y="1292074"/>
            <a:ext cx="1433066" cy="1433064"/>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6653" y="1292939"/>
            <a:ext cx="1432202" cy="1432200"/>
          </a:xfrm>
          <a:prstGeom prst="rect">
            <a:avLst/>
          </a:prstGeom>
        </p:spPr>
      </p:pic>
      <p:sp>
        <p:nvSpPr>
          <p:cNvPr id="13" name="TextBox 12"/>
          <p:cNvSpPr txBox="1"/>
          <p:nvPr userDrawn="1"/>
        </p:nvSpPr>
        <p:spPr>
          <a:xfrm>
            <a:off x="2287043" y="2487748"/>
            <a:ext cx="1363641" cy="2246769"/>
          </a:xfrm>
          <a:prstGeom prst="rect">
            <a:avLst/>
          </a:prstGeom>
          <a:noFill/>
        </p:spPr>
        <p:txBody>
          <a:bodyPr wrap="square" rtlCol="0">
            <a:spAutoFit/>
          </a:bodyPr>
          <a:lstStyle/>
          <a:p>
            <a:pPr algn="ctr"/>
            <a:r>
              <a:rPr lang="en-US" sz="14000" b="0" spc="1000" baseline="0" dirty="0">
                <a:solidFill>
                  <a:schemeClr val="bg1"/>
                </a:solidFill>
              </a:rPr>
              <a:t>2</a:t>
            </a:r>
          </a:p>
        </p:txBody>
      </p:sp>
      <p:sp>
        <p:nvSpPr>
          <p:cNvPr id="120" name="TextBox 119"/>
          <p:cNvSpPr txBox="1"/>
          <p:nvPr userDrawn="1"/>
        </p:nvSpPr>
        <p:spPr>
          <a:xfrm>
            <a:off x="3452275" y="2487748"/>
            <a:ext cx="1363641" cy="2246769"/>
          </a:xfrm>
          <a:prstGeom prst="rect">
            <a:avLst/>
          </a:prstGeom>
          <a:noFill/>
        </p:spPr>
        <p:txBody>
          <a:bodyPr wrap="square" rtlCol="0">
            <a:spAutoFit/>
          </a:bodyPr>
          <a:lstStyle/>
          <a:p>
            <a:pPr algn="ctr"/>
            <a:r>
              <a:rPr lang="en-US" sz="14000" b="0" spc="1000" baseline="0" dirty="0">
                <a:solidFill>
                  <a:schemeClr val="bg1"/>
                </a:solidFill>
              </a:rPr>
              <a:t>0</a:t>
            </a:r>
          </a:p>
        </p:txBody>
      </p:sp>
      <p:sp>
        <p:nvSpPr>
          <p:cNvPr id="121" name="TextBox 120"/>
          <p:cNvSpPr txBox="1"/>
          <p:nvPr userDrawn="1"/>
        </p:nvSpPr>
        <p:spPr>
          <a:xfrm>
            <a:off x="4520494" y="2473456"/>
            <a:ext cx="1363641" cy="2246769"/>
          </a:xfrm>
          <a:prstGeom prst="rect">
            <a:avLst/>
          </a:prstGeom>
          <a:noFill/>
        </p:spPr>
        <p:txBody>
          <a:bodyPr wrap="square" rtlCol="0">
            <a:spAutoFit/>
          </a:bodyPr>
          <a:lstStyle/>
          <a:p>
            <a:pPr algn="ctr"/>
            <a:r>
              <a:rPr lang="en-US" sz="14000" b="0" spc="1000" baseline="0" dirty="0">
                <a:solidFill>
                  <a:schemeClr val="bg1"/>
                </a:solidFill>
              </a:rPr>
              <a:t>1</a:t>
            </a:r>
          </a:p>
        </p:txBody>
      </p:sp>
      <p:sp>
        <p:nvSpPr>
          <p:cNvPr id="122" name="TextBox 121"/>
          <p:cNvSpPr txBox="1"/>
          <p:nvPr userDrawn="1"/>
        </p:nvSpPr>
        <p:spPr>
          <a:xfrm>
            <a:off x="5606347" y="2444872"/>
            <a:ext cx="1363641" cy="2246769"/>
          </a:xfrm>
          <a:prstGeom prst="rect">
            <a:avLst/>
          </a:prstGeom>
          <a:noFill/>
        </p:spPr>
        <p:txBody>
          <a:bodyPr wrap="square" rtlCol="0">
            <a:spAutoFit/>
          </a:bodyPr>
          <a:lstStyle/>
          <a:p>
            <a:pPr algn="ctr"/>
            <a:r>
              <a:rPr lang="en-US" sz="14000" b="0" spc="1000" baseline="0" dirty="0">
                <a:solidFill>
                  <a:schemeClr val="bg1"/>
                </a:solidFill>
              </a:rPr>
              <a:t>9</a:t>
            </a:r>
          </a:p>
        </p:txBody>
      </p:sp>
      <p:pic>
        <p:nvPicPr>
          <p:cNvPr id="123" name="Picture 1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46006" y="447143"/>
            <a:ext cx="1872292" cy="524242"/>
          </a:xfrm>
          <a:prstGeom prst="rect">
            <a:avLst/>
          </a:prstGeom>
        </p:spPr>
      </p:pic>
      <p:cxnSp>
        <p:nvCxnSpPr>
          <p:cNvPr id="15" name="Straight Connector 14"/>
          <p:cNvCxnSpPr/>
          <p:nvPr userDrawn="1"/>
        </p:nvCxnSpPr>
        <p:spPr>
          <a:xfrm>
            <a:off x="16213" y="709264"/>
            <a:ext cx="3436062"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a:off x="5606347" y="709264"/>
            <a:ext cx="3537653"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5" name="TextBox 124"/>
          <p:cNvSpPr txBox="1"/>
          <p:nvPr userDrawn="1"/>
        </p:nvSpPr>
        <p:spPr>
          <a:xfrm>
            <a:off x="1764807" y="5727070"/>
            <a:ext cx="5614381" cy="646331"/>
          </a:xfrm>
          <a:prstGeom prst="rect">
            <a:avLst/>
          </a:prstGeom>
          <a:noFill/>
        </p:spPr>
        <p:txBody>
          <a:bodyPr wrap="square" rtlCol="0">
            <a:spAutoFit/>
          </a:bodyPr>
          <a:lstStyle/>
          <a:p>
            <a:pPr algn="ctr"/>
            <a:r>
              <a:rPr lang="en-US" spc="300" dirty="0">
                <a:solidFill>
                  <a:schemeClr val="bg1"/>
                </a:solidFill>
              </a:rPr>
              <a:t>A</a:t>
            </a:r>
            <a:r>
              <a:rPr lang="en-US" spc="300" baseline="0" dirty="0">
                <a:solidFill>
                  <a:schemeClr val="bg1"/>
                </a:solidFill>
              </a:rPr>
              <a:t> YEARLONG GUIDE TO </a:t>
            </a:r>
          </a:p>
          <a:p>
            <a:pPr algn="ctr"/>
            <a:r>
              <a:rPr lang="en-US" b="1" spc="300" baseline="0" dirty="0">
                <a:solidFill>
                  <a:schemeClr val="bg1"/>
                </a:solidFill>
              </a:rPr>
              <a:t>PLANNING YOUR BRAND CONTENT</a:t>
            </a:r>
            <a:endParaRPr lang="en-US" b="1" spc="300" dirty="0">
              <a:solidFill>
                <a:schemeClr val="bg1"/>
              </a:solidFil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a:solidFill>
                  <a:schemeClr val="bg1"/>
                </a:solidFill>
              </a:rPr>
              <a:t>PLANNING YOUR CONTENT</a:t>
            </a:r>
            <a:endParaRPr lang="en-US" sz="2800" b="1" spc="300" dirty="0">
              <a:solidFill>
                <a:schemeClr val="bg1"/>
              </a:solidFill>
            </a:endParaRPr>
          </a:p>
        </p:txBody>
      </p:sp>
      <p:sp>
        <p:nvSpPr>
          <p:cNvPr id="17" name="TextBox 16"/>
          <p:cNvSpPr txBox="1"/>
          <p:nvPr userDrawn="1"/>
        </p:nvSpPr>
        <p:spPr>
          <a:xfrm>
            <a:off x="893135" y="1388986"/>
            <a:ext cx="7825564" cy="3906198"/>
          </a:xfrm>
          <a:prstGeom prst="rect">
            <a:avLst/>
          </a:prstGeom>
          <a:noFill/>
        </p:spPr>
        <p:txBody>
          <a:bodyPr wrap="square" rtlCol="0">
            <a:spAutoFit/>
          </a:bodyPr>
          <a:lstStyle/>
          <a:p>
            <a:pPr fontAlgn="base">
              <a:lnSpc>
                <a:spcPct val="120000"/>
              </a:lnSpc>
            </a:pPr>
            <a:r>
              <a:rPr lang="en-US" sz="1600" b="1" dirty="0">
                <a:solidFill>
                  <a:schemeClr val="bg2"/>
                </a:solidFill>
                <a:latin typeface="+mn-lt"/>
                <a:cs typeface="Arial"/>
              </a:rPr>
              <a:t>Prepare for the year ahead. </a:t>
            </a:r>
            <a:r>
              <a:rPr lang="en-US" sz="1600" dirty="0">
                <a:solidFill>
                  <a:srgbClr val="FFFFFF"/>
                </a:solidFill>
                <a:latin typeface="+mn-lt"/>
                <a:cs typeface="Arial"/>
              </a:rPr>
              <a:t>Don’t wait until January 1 to start thinking about next year’s content strategy. The more time you have to prepare, the more effective you can ensure your content will be.</a:t>
            </a:r>
          </a:p>
          <a:p>
            <a:pPr fontAlgn="base">
              <a:lnSpc>
                <a:spcPct val="120000"/>
              </a:lnSpc>
            </a:pPr>
            <a:endParaRPr lang="en-US" sz="1600" b="1" dirty="0">
              <a:solidFill>
                <a:srgbClr val="FFFFFF"/>
              </a:solidFill>
              <a:latin typeface="+mn-lt"/>
              <a:cs typeface="Arial"/>
            </a:endParaRPr>
          </a:p>
          <a:p>
            <a:pPr fontAlgn="base">
              <a:lnSpc>
                <a:spcPct val="120000"/>
              </a:lnSpc>
            </a:pPr>
            <a:r>
              <a:rPr lang="en-US" sz="1600" b="1" dirty="0">
                <a:solidFill>
                  <a:schemeClr val="bg2"/>
                </a:solidFill>
                <a:latin typeface="+mn-lt"/>
                <a:cs typeface="Arial"/>
              </a:rPr>
              <a:t>Think before you publish.</a:t>
            </a:r>
            <a:r>
              <a:rPr lang="en-US" sz="1600" dirty="0">
                <a:solidFill>
                  <a:srgbClr val="FFFFFF"/>
                </a:solidFill>
                <a:latin typeface="+mn-lt"/>
                <a:cs typeface="Arial"/>
              </a:rPr>
              <a:t> Gone are the days when you could just hit publish and hope for the best. In today’s content-crowded world, you need to strategize on getting your content to the right people, at the right place, at the right time.</a:t>
            </a:r>
          </a:p>
          <a:p>
            <a:pPr>
              <a:lnSpc>
                <a:spcPct val="120000"/>
              </a:lnSpc>
            </a:pPr>
            <a:endParaRPr lang="en-US" sz="1600" b="1" dirty="0">
              <a:solidFill>
                <a:srgbClr val="FFFFFF"/>
              </a:solidFill>
              <a:latin typeface="+mn-lt"/>
              <a:cs typeface="Arial"/>
            </a:endParaRPr>
          </a:p>
          <a:p>
            <a:pPr>
              <a:lnSpc>
                <a:spcPct val="120000"/>
              </a:lnSpc>
            </a:pPr>
            <a:r>
              <a:rPr lang="en-US" sz="1600" b="1" dirty="0">
                <a:solidFill>
                  <a:schemeClr val="bg2"/>
                </a:solidFill>
                <a:latin typeface="+mn-lt"/>
                <a:cs typeface="Arial"/>
              </a:rPr>
              <a:t>Make a plan.</a:t>
            </a:r>
            <a:r>
              <a:rPr lang="en-US" sz="1600" dirty="0">
                <a:solidFill>
                  <a:schemeClr val="bg2"/>
                </a:solidFill>
                <a:latin typeface="+mn-lt"/>
                <a:cs typeface="Arial"/>
              </a:rPr>
              <a:t> </a:t>
            </a:r>
            <a:r>
              <a:rPr lang="en-US" sz="1600" dirty="0">
                <a:solidFill>
                  <a:srgbClr val="FFFFFF"/>
                </a:solidFill>
                <a:latin typeface="+mn-lt"/>
                <a:cs typeface="Arial"/>
              </a:rPr>
              <a:t>With information on key deadlines, important events and specific guidelines, you’ll be ready to hit the ground running. Map out press release schedules, social campaigns and blog posts. Test different schedules to experiment with and maximize impact.</a:t>
            </a:r>
          </a:p>
          <a:p>
            <a:pPr>
              <a:lnSpc>
                <a:spcPct val="120000"/>
              </a:lnSpc>
            </a:pP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601097"/>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779372"/>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for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dirty="0">
                <a:solidFill>
                  <a:schemeClr val="bg1"/>
                </a:solidFill>
              </a:rPr>
              <a:t>BEFORE YOU BEGIN</a:t>
            </a:r>
          </a:p>
        </p:txBody>
      </p:sp>
      <p:sp>
        <p:nvSpPr>
          <p:cNvPr id="17" name="TextBox 16"/>
          <p:cNvSpPr txBox="1"/>
          <p:nvPr userDrawn="1"/>
        </p:nvSpPr>
        <p:spPr>
          <a:xfrm>
            <a:off x="893135" y="1388986"/>
            <a:ext cx="7719237" cy="3243965"/>
          </a:xfrm>
          <a:prstGeom prst="rect">
            <a:avLst/>
          </a:prstGeom>
          <a:noFill/>
        </p:spPr>
        <p:txBody>
          <a:bodyPr wrap="square" rtlCol="0">
            <a:spAutoFit/>
          </a:bodyPr>
          <a:lstStyle/>
          <a:p>
            <a:pPr fontAlgn="base"/>
            <a:r>
              <a:rPr lang="en-US" sz="1600" b="1" dirty="0">
                <a:solidFill>
                  <a:schemeClr val="tx2"/>
                </a:solidFill>
                <a:latin typeface="+mn-lt"/>
                <a:cs typeface="Arial"/>
              </a:rPr>
              <a:t>Define your goals.</a:t>
            </a:r>
            <a:r>
              <a:rPr lang="en-US" sz="1600" dirty="0">
                <a:solidFill>
                  <a:schemeClr val="bg2"/>
                </a:solidFill>
                <a:latin typeface="+mn-lt"/>
                <a:cs typeface="Arial"/>
              </a:rPr>
              <a:t> </a:t>
            </a:r>
            <a:r>
              <a:rPr lang="en-US" sz="1600" dirty="0">
                <a:solidFill>
                  <a:srgbClr val="FFFFFF"/>
                </a:solidFill>
                <a:latin typeface="+mn-lt"/>
                <a:cs typeface="Arial"/>
              </a:rPr>
              <a:t>What do you hope to accomplish through your content? Who do you hope to reach? Knowing the answers to these questions will inform your content strategy.</a:t>
            </a:r>
          </a:p>
          <a:p>
            <a:pPr fontAlgn="base"/>
            <a:endParaRPr lang="en-US" sz="1600" dirty="0">
              <a:solidFill>
                <a:srgbClr val="FFFFFF"/>
              </a:solidFill>
              <a:latin typeface="+mn-lt"/>
              <a:cs typeface="Arial"/>
            </a:endParaRPr>
          </a:p>
          <a:p>
            <a:pPr fontAlgn="base"/>
            <a:r>
              <a:rPr lang="en-US" sz="1600" b="1" dirty="0">
                <a:solidFill>
                  <a:schemeClr val="tx2"/>
                </a:solidFill>
                <a:latin typeface="+mn-lt"/>
                <a:cs typeface="Arial"/>
              </a:rPr>
              <a:t>Identify stakeholders.</a:t>
            </a:r>
            <a:r>
              <a:rPr lang="en-US" sz="1600" dirty="0">
                <a:solidFill>
                  <a:schemeClr val="tx2"/>
                </a:solidFill>
                <a:latin typeface="+mn-lt"/>
                <a:cs typeface="Arial"/>
              </a:rPr>
              <a:t> </a:t>
            </a:r>
            <a:r>
              <a:rPr lang="en-US" sz="1600" dirty="0">
                <a:solidFill>
                  <a:srgbClr val="FFFFFF"/>
                </a:solidFill>
                <a:latin typeface="+mn-lt"/>
                <a:cs typeface="Arial"/>
              </a:rPr>
              <a:t>Besides your communications, marketing and PR teams, there may be other members of your organization who should have a say in your content strategy. </a:t>
            </a:r>
          </a:p>
          <a:p>
            <a:pPr fontAlgn="base"/>
            <a:endParaRPr lang="en-US" sz="1600" dirty="0">
              <a:solidFill>
                <a:srgbClr val="FFFFFF"/>
              </a:solidFill>
              <a:latin typeface="+mn-lt"/>
              <a:cs typeface="Arial"/>
            </a:endParaRPr>
          </a:p>
          <a:p>
            <a:pPr>
              <a:lnSpc>
                <a:spcPct val="120000"/>
              </a:lnSpc>
            </a:pPr>
            <a:r>
              <a:rPr lang="en-US" sz="1600" b="1" dirty="0">
                <a:solidFill>
                  <a:schemeClr val="tx2"/>
                </a:solidFill>
                <a:latin typeface="+mn-lt"/>
                <a:cs typeface="Arial"/>
              </a:rPr>
              <a:t>Decide what types of content you will create.</a:t>
            </a:r>
            <a:r>
              <a:rPr lang="en-US" sz="1600" dirty="0">
                <a:solidFill>
                  <a:schemeClr val="tx2"/>
                </a:solidFill>
                <a:latin typeface="+mn-lt"/>
                <a:cs typeface="Arial"/>
              </a:rPr>
              <a:t> </a:t>
            </a:r>
            <a:r>
              <a:rPr lang="en-US" sz="1600" dirty="0">
                <a:solidFill>
                  <a:srgbClr val="FFFFFF"/>
                </a:solidFill>
                <a:latin typeface="+mn-lt"/>
                <a:cs typeface="Arial"/>
              </a:rPr>
              <a:t>Think about what types of content make sense for your audience and what you can realistically create. This may be press releases, white papers, blog posts, videos and more. Don’t be afraid to get creative and think outside the box!</a:t>
            </a:r>
          </a:p>
        </p:txBody>
      </p:sp>
      <p:sp>
        <p:nvSpPr>
          <p:cNvPr id="2" name="Pentagon 1"/>
          <p:cNvSpPr/>
          <p:nvPr userDrawn="1"/>
        </p:nvSpPr>
        <p:spPr>
          <a:xfrm>
            <a:off x="0" y="1388986"/>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380219"/>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342610"/>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dirty="0">
                <a:solidFill>
                  <a:schemeClr val="bg1"/>
                </a:solidFill>
              </a:rPr>
              <a:t>HOW TO USE THIS GUIDE</a:t>
            </a:r>
          </a:p>
        </p:txBody>
      </p:sp>
      <p:sp>
        <p:nvSpPr>
          <p:cNvPr id="17" name="TextBox 16"/>
          <p:cNvSpPr txBox="1"/>
          <p:nvPr userDrawn="1"/>
        </p:nvSpPr>
        <p:spPr>
          <a:xfrm>
            <a:off x="893135" y="1388986"/>
            <a:ext cx="7825564" cy="3293209"/>
          </a:xfrm>
          <a:prstGeom prst="rect">
            <a:avLst/>
          </a:prstGeom>
          <a:noFill/>
        </p:spPr>
        <p:txBody>
          <a:bodyPr wrap="square" rtlCol="0">
            <a:spAutoFit/>
          </a:bodyPr>
          <a:lstStyle/>
          <a:p>
            <a:pPr fontAlgn="base"/>
            <a:r>
              <a:rPr lang="en-US" sz="1600" b="1" dirty="0">
                <a:solidFill>
                  <a:schemeClr val="accent6"/>
                </a:solidFill>
                <a:latin typeface="+mn-lt"/>
                <a:cs typeface="Arial"/>
              </a:rPr>
              <a:t>It’s good to plan the full year in advance;</a:t>
            </a:r>
            <a:r>
              <a:rPr lang="en-US" sz="1600" b="1" dirty="0">
                <a:solidFill>
                  <a:srgbClr val="FFFFFF"/>
                </a:solidFill>
                <a:latin typeface="+mn-lt"/>
                <a:cs typeface="Arial"/>
              </a:rPr>
              <a:t> </a:t>
            </a:r>
            <a:r>
              <a:rPr lang="en-US" sz="1600" dirty="0">
                <a:solidFill>
                  <a:srgbClr val="FFFFFF"/>
                </a:solidFill>
                <a:latin typeface="+mn-lt"/>
                <a:cs typeface="Arial"/>
              </a:rPr>
              <a:t>however, remember to check in quarterly to make any necessary adjustments.</a:t>
            </a:r>
          </a:p>
          <a:p>
            <a:pPr fontAlgn="base"/>
            <a:endParaRPr lang="en-US" sz="1600" dirty="0">
              <a:solidFill>
                <a:srgbClr val="FFFFFF"/>
              </a:solidFill>
              <a:latin typeface="+mn-lt"/>
              <a:cs typeface="Arial"/>
            </a:endParaRPr>
          </a:p>
          <a:p>
            <a:pPr fontAlgn="base"/>
            <a:r>
              <a:rPr lang="en-US" sz="1600" b="1" dirty="0">
                <a:solidFill>
                  <a:schemeClr val="accent6"/>
                </a:solidFill>
                <a:latin typeface="+mn-lt"/>
                <a:cs typeface="Arial"/>
              </a:rPr>
              <a:t>Don’t get overzealous.</a:t>
            </a:r>
            <a:r>
              <a:rPr lang="en-US" sz="1600" b="1" dirty="0">
                <a:solidFill>
                  <a:srgbClr val="FFFFFF"/>
                </a:solidFill>
                <a:latin typeface="+mn-lt"/>
                <a:cs typeface="Arial"/>
              </a:rPr>
              <a:t> </a:t>
            </a:r>
            <a:r>
              <a:rPr lang="en-US" sz="1600" dirty="0">
                <a:solidFill>
                  <a:srgbClr val="FFFFFF"/>
                </a:solidFill>
                <a:latin typeface="+mn-lt"/>
                <a:cs typeface="Arial"/>
              </a:rPr>
              <a:t>Only schedule out the amount of content your resources allow – quality over quantity is key.</a:t>
            </a:r>
          </a:p>
          <a:p>
            <a:pPr fontAlgn="base"/>
            <a:endParaRPr lang="en-US" sz="1600" dirty="0">
              <a:solidFill>
                <a:srgbClr val="FFFFFF"/>
              </a:solidFill>
              <a:latin typeface="+mn-lt"/>
              <a:cs typeface="Arial"/>
            </a:endParaRPr>
          </a:p>
          <a:p>
            <a:pPr fontAlgn="base"/>
            <a:r>
              <a:rPr lang="en-US" sz="1600" b="1" dirty="0">
                <a:solidFill>
                  <a:schemeClr val="accent6"/>
                </a:solidFill>
                <a:latin typeface="+mn-lt"/>
                <a:cs typeface="Arial"/>
              </a:rPr>
              <a:t>This calendar references 2019 dates, </a:t>
            </a:r>
            <a:r>
              <a:rPr lang="en-US" sz="1600" dirty="0">
                <a:solidFill>
                  <a:srgbClr val="FFFFFF"/>
                </a:solidFill>
                <a:latin typeface="+mn-lt"/>
                <a:cs typeface="Arial"/>
              </a:rPr>
              <a:t>but the tips and guidelines can be used year after year. When planning your calendar, research your targeted audiences and adjust timelines to fit their preferences and relevant events.</a:t>
            </a:r>
          </a:p>
          <a:p>
            <a:pPr fontAlgn="base"/>
            <a:endParaRPr lang="en-US" sz="1600" dirty="0">
              <a:solidFill>
                <a:schemeClr val="accent6"/>
              </a:solidFill>
              <a:latin typeface="+mn-lt"/>
              <a:cs typeface="Arial"/>
            </a:endParaRPr>
          </a:p>
          <a:p>
            <a:r>
              <a:rPr lang="en-US" sz="1600" b="1" dirty="0">
                <a:solidFill>
                  <a:schemeClr val="accent6"/>
                </a:solidFill>
                <a:latin typeface="+mn-lt"/>
                <a:cs typeface="Arial"/>
              </a:rPr>
              <a:t>Not all dates will be relevant for your audience. </a:t>
            </a:r>
            <a:r>
              <a:rPr lang="en-US" sz="1600" dirty="0">
                <a:solidFill>
                  <a:srgbClr val="FFFFFF"/>
                </a:solidFill>
                <a:latin typeface="+mn-lt"/>
                <a:cs typeface="Arial"/>
              </a:rPr>
              <a:t>Pick and choose the events that make the most sense for your brand and audience and create content around those. Don’t try and hit every single event on this calendar.</a:t>
            </a:r>
          </a:p>
        </p:txBody>
      </p:sp>
      <p:sp>
        <p:nvSpPr>
          <p:cNvPr id="2" name="Pentagon 1"/>
          <p:cNvSpPr/>
          <p:nvPr userDrawn="1"/>
        </p:nvSpPr>
        <p:spPr>
          <a:xfrm>
            <a:off x="0" y="1388986"/>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124965"/>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2863529"/>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Pentagon 8"/>
          <p:cNvSpPr/>
          <p:nvPr userDrawn="1"/>
        </p:nvSpPr>
        <p:spPr>
          <a:xfrm>
            <a:off x="0" y="3820611"/>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389286" cy="523220"/>
          </a:xfrm>
          <a:prstGeom prst="rect">
            <a:avLst/>
          </a:prstGeom>
          <a:noFill/>
        </p:spPr>
        <p:txBody>
          <a:bodyPr wrap="square" rtlCol="0">
            <a:spAutoFit/>
          </a:bodyPr>
          <a:lstStyle/>
          <a:p>
            <a:pPr algn="l"/>
            <a:r>
              <a:rPr lang="en-US" sz="2800" b="1" spc="300" dirty="0">
                <a:solidFill>
                  <a:schemeClr val="bg1"/>
                </a:solidFill>
              </a:rPr>
              <a:t>EDITORIAL CALENDAR PLANNING TIPS</a:t>
            </a:r>
          </a:p>
        </p:txBody>
      </p:sp>
      <p:sp>
        <p:nvSpPr>
          <p:cNvPr id="17" name="TextBox 16"/>
          <p:cNvSpPr txBox="1"/>
          <p:nvPr userDrawn="1"/>
        </p:nvSpPr>
        <p:spPr>
          <a:xfrm>
            <a:off x="893135" y="1388986"/>
            <a:ext cx="7825564" cy="3293209"/>
          </a:xfrm>
          <a:prstGeom prst="rect">
            <a:avLst/>
          </a:prstGeom>
          <a:noFill/>
        </p:spPr>
        <p:txBody>
          <a:bodyPr wrap="square" rtlCol="0">
            <a:spAutoFit/>
          </a:bodyPr>
          <a:lstStyle/>
          <a:p>
            <a:pPr fontAlgn="base"/>
            <a:r>
              <a:rPr lang="en-US" sz="1600" b="1" dirty="0">
                <a:solidFill>
                  <a:schemeClr val="bg2"/>
                </a:solidFill>
                <a:latin typeface="+mn-lt"/>
                <a:cs typeface="Arial"/>
              </a:rPr>
              <a:t>Research key media outlets. </a:t>
            </a:r>
            <a:r>
              <a:rPr lang="en-US" sz="1600" dirty="0">
                <a:solidFill>
                  <a:srgbClr val="FFFFFF"/>
                </a:solidFill>
                <a:latin typeface="+mn-lt"/>
                <a:cs typeface="Arial"/>
              </a:rPr>
              <a:t>Many outlets share their editorial calendars, which makes it easy for you to find opportunities to pitch your brand’s story.</a:t>
            </a:r>
          </a:p>
          <a:p>
            <a:pPr fontAlgn="base"/>
            <a:endParaRPr lang="en-US" sz="1600" dirty="0">
              <a:solidFill>
                <a:srgbClr val="FFFFFF"/>
              </a:solidFill>
              <a:latin typeface="+mn-lt"/>
              <a:cs typeface="Arial"/>
            </a:endParaRPr>
          </a:p>
          <a:p>
            <a:pPr fontAlgn="base"/>
            <a:r>
              <a:rPr lang="en-US" sz="1600" b="1" dirty="0">
                <a:solidFill>
                  <a:schemeClr val="bg2"/>
                </a:solidFill>
                <a:latin typeface="+mn-lt"/>
                <a:cs typeface="Arial"/>
              </a:rPr>
              <a:t>Target the right opportunities. </a:t>
            </a:r>
            <a:r>
              <a:rPr lang="en-US" sz="1600" dirty="0">
                <a:solidFill>
                  <a:srgbClr val="FFFFFF"/>
                </a:solidFill>
                <a:latin typeface="+mn-lt"/>
                <a:cs typeface="Arial"/>
              </a:rPr>
              <a:t>The outlets with the largest followings may not be</a:t>
            </a:r>
          </a:p>
          <a:p>
            <a:pPr fontAlgn="base"/>
            <a:r>
              <a:rPr lang="en-US" sz="1600" dirty="0">
                <a:solidFill>
                  <a:srgbClr val="FFFFFF"/>
                </a:solidFill>
                <a:latin typeface="+mn-lt"/>
                <a:cs typeface="Arial"/>
              </a:rPr>
              <a:t> the right match for your brand. Look for the perfect fit based on story ideas and angles listed in the editorial calendar.</a:t>
            </a:r>
          </a:p>
          <a:p>
            <a:pPr fontAlgn="base"/>
            <a:endParaRPr lang="en-US" sz="1600" dirty="0">
              <a:solidFill>
                <a:srgbClr val="FFFFFF"/>
              </a:solidFill>
              <a:latin typeface="+mn-lt"/>
              <a:cs typeface="Arial"/>
            </a:endParaRPr>
          </a:p>
          <a:p>
            <a:pPr fontAlgn="base"/>
            <a:r>
              <a:rPr lang="en-US" sz="1600" b="1" dirty="0">
                <a:solidFill>
                  <a:schemeClr val="bg2"/>
                </a:solidFill>
                <a:latin typeface="+mn-lt"/>
                <a:cs typeface="Arial"/>
              </a:rPr>
              <a:t>Plan ahead. </a:t>
            </a:r>
            <a:r>
              <a:rPr lang="en-US" sz="1600" dirty="0">
                <a:solidFill>
                  <a:srgbClr val="FFFFFF"/>
                </a:solidFill>
                <a:latin typeface="+mn-lt"/>
                <a:cs typeface="Arial"/>
              </a:rPr>
              <a:t>Deadlines will vary per outlet, so make sure you do your research and plan according to your targeted outlet. Be mindful of the deadline and make sure you don’t miss it!</a:t>
            </a:r>
          </a:p>
          <a:p>
            <a:pPr fontAlgn="base"/>
            <a:endParaRPr lang="en-US" sz="1600" dirty="0">
              <a:solidFill>
                <a:srgbClr val="FFFFFF"/>
              </a:solidFill>
              <a:latin typeface="+mn-lt"/>
              <a:cs typeface="Arial"/>
            </a:endParaRPr>
          </a:p>
          <a:p>
            <a:pPr fontAlgn="base"/>
            <a:r>
              <a:rPr lang="en-US" sz="1600" b="1" dirty="0">
                <a:solidFill>
                  <a:schemeClr val="bg2"/>
                </a:solidFill>
                <a:latin typeface="+mn-lt"/>
                <a:cs typeface="Arial"/>
              </a:rPr>
              <a:t>Be prepared. </a:t>
            </a:r>
            <a:r>
              <a:rPr lang="en-US" sz="1600" dirty="0">
                <a:solidFill>
                  <a:srgbClr val="FFFFFF"/>
                </a:solidFill>
                <a:latin typeface="+mn-lt"/>
                <a:cs typeface="Arial"/>
              </a:rPr>
              <a:t>Knowing ahead of time what journalists’ pitching preferences are and the types of topics they cover will help ensure your pitch is well-received.</a:t>
            </a:r>
          </a:p>
        </p:txBody>
      </p:sp>
      <p:sp>
        <p:nvSpPr>
          <p:cNvPr id="2" name="Pentagon 1"/>
          <p:cNvSpPr/>
          <p:nvPr userDrawn="1"/>
        </p:nvSpPr>
        <p:spPr>
          <a:xfrm>
            <a:off x="0" y="1388986"/>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124965"/>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090194"/>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Pentagon 8"/>
          <p:cNvSpPr/>
          <p:nvPr userDrawn="1"/>
        </p:nvSpPr>
        <p:spPr>
          <a:xfrm>
            <a:off x="0" y="4076689"/>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ings">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389286" cy="523220"/>
          </a:xfrm>
          <a:prstGeom prst="rect">
            <a:avLst/>
          </a:prstGeom>
          <a:noFill/>
        </p:spPr>
        <p:txBody>
          <a:bodyPr wrap="square" rtlCol="0">
            <a:spAutoFit/>
          </a:bodyPr>
          <a:lstStyle/>
          <a:p>
            <a:pPr algn="l"/>
            <a:r>
              <a:rPr lang="en-US" sz="2800" b="1" spc="300" dirty="0">
                <a:solidFill>
                  <a:schemeClr val="bg1"/>
                </a:solidFill>
              </a:rPr>
              <a:t>THINGS TO KEEP IN MIND</a:t>
            </a:r>
          </a:p>
        </p:txBody>
      </p:sp>
      <p:sp>
        <p:nvSpPr>
          <p:cNvPr id="17" name="TextBox 16"/>
          <p:cNvSpPr txBox="1"/>
          <p:nvPr userDrawn="1"/>
        </p:nvSpPr>
        <p:spPr>
          <a:xfrm>
            <a:off x="893135" y="1388986"/>
            <a:ext cx="7825564" cy="3293209"/>
          </a:xfrm>
          <a:prstGeom prst="rect">
            <a:avLst/>
          </a:prstGeom>
          <a:noFill/>
        </p:spPr>
        <p:txBody>
          <a:bodyPr wrap="square" rtlCol="0">
            <a:spAutoFit/>
          </a:bodyPr>
          <a:lstStyle/>
          <a:p>
            <a:pPr fontAlgn="base"/>
            <a:r>
              <a:rPr lang="en-US" sz="1600" b="1" dirty="0">
                <a:solidFill>
                  <a:schemeClr val="tx2"/>
                </a:solidFill>
                <a:latin typeface="+mn-lt"/>
                <a:cs typeface="Arial"/>
              </a:rPr>
              <a:t>Avoid audience distraction.</a:t>
            </a:r>
            <a:r>
              <a:rPr lang="en-US" sz="1600" dirty="0">
                <a:solidFill>
                  <a:schemeClr val="tx2"/>
                </a:solidFill>
                <a:latin typeface="+mn-lt"/>
                <a:cs typeface="Arial"/>
              </a:rPr>
              <a:t> </a:t>
            </a:r>
            <a:r>
              <a:rPr lang="en-US" sz="1600" dirty="0">
                <a:solidFill>
                  <a:srgbClr val="FFFFFF"/>
                </a:solidFill>
                <a:latin typeface="+mn-lt"/>
                <a:cs typeface="Arial"/>
              </a:rPr>
              <a:t>Even if you’re not publishing something tied to a particular event, keep in mind that it could still impact the</a:t>
            </a:r>
            <a:r>
              <a:rPr lang="en-US" sz="1600" baseline="0" dirty="0">
                <a:solidFill>
                  <a:srgbClr val="FFFFFF"/>
                </a:solidFill>
                <a:latin typeface="+mn-lt"/>
                <a:cs typeface="Arial"/>
              </a:rPr>
              <a:t> </a:t>
            </a:r>
            <a:r>
              <a:rPr lang="en-US" sz="1600" dirty="0">
                <a:solidFill>
                  <a:srgbClr val="FFFFFF"/>
                </a:solidFill>
                <a:latin typeface="+mn-lt"/>
                <a:cs typeface="Arial"/>
              </a:rPr>
              <a:t>pickup of other news during that time.</a:t>
            </a:r>
          </a:p>
          <a:p>
            <a:pPr fontAlgn="base"/>
            <a:endParaRPr lang="en-US" sz="1600" dirty="0">
              <a:solidFill>
                <a:srgbClr val="FFFFFF"/>
              </a:solidFill>
              <a:latin typeface="+mn-lt"/>
              <a:cs typeface="Arial"/>
            </a:endParaRPr>
          </a:p>
          <a:p>
            <a:pPr fontAlgn="base"/>
            <a:r>
              <a:rPr lang="en-US" sz="1600" b="1" dirty="0">
                <a:solidFill>
                  <a:schemeClr val="tx2"/>
                </a:solidFill>
                <a:latin typeface="+mn-lt"/>
                <a:cs typeface="Arial"/>
              </a:rPr>
              <a:t>Be mindful of earnings season. </a:t>
            </a:r>
            <a:r>
              <a:rPr lang="en-US" sz="1600" dirty="0">
                <a:solidFill>
                  <a:srgbClr val="FFFFFF"/>
                </a:solidFill>
                <a:latin typeface="+mn-lt"/>
                <a:cs typeface="Arial"/>
              </a:rPr>
              <a:t>Each quarter, publicly traded companies report their financial earnings. Even if your company isn’t publicly traded, it’s important to note when earnings seasons will occur. The news cycle may be more focused on these stories.</a:t>
            </a:r>
            <a:r>
              <a:rPr lang="en-US" sz="1600" b="1" dirty="0">
                <a:solidFill>
                  <a:srgbClr val="FFFFFF"/>
                </a:solidFill>
                <a:latin typeface="+mn-lt"/>
                <a:cs typeface="Arial"/>
              </a:rPr>
              <a:t> </a:t>
            </a:r>
          </a:p>
          <a:p>
            <a:pPr fontAlgn="base"/>
            <a:endParaRPr lang="en-US" sz="1600" b="1" dirty="0">
              <a:solidFill>
                <a:srgbClr val="FFFFFF"/>
              </a:solidFill>
              <a:latin typeface="+mn-lt"/>
              <a:cs typeface="Arial"/>
            </a:endParaRPr>
          </a:p>
          <a:p>
            <a:r>
              <a:rPr lang="en-US" sz="1600" b="1" dirty="0">
                <a:solidFill>
                  <a:schemeClr val="tx2"/>
                </a:solidFill>
                <a:latin typeface="+mn-lt"/>
                <a:cs typeface="Arial"/>
              </a:rPr>
              <a:t>Take global holidays into account.</a:t>
            </a:r>
            <a:r>
              <a:rPr lang="en-US" sz="1600" dirty="0">
                <a:solidFill>
                  <a:schemeClr val="tx2"/>
                </a:solidFill>
                <a:latin typeface="+mn-lt"/>
                <a:cs typeface="Arial"/>
              </a:rPr>
              <a:t> </a:t>
            </a:r>
            <a:r>
              <a:rPr lang="en-US" sz="1600" dirty="0">
                <a:solidFill>
                  <a:srgbClr val="FFFFFF"/>
                </a:solidFill>
                <a:latin typeface="+mn-lt"/>
                <a:cs typeface="Arial"/>
              </a:rPr>
              <a:t>If your company has global offices or is looking to reach audiences in other countries, remember to keep those countries’ holidays in mind when planning your content calendar. </a:t>
            </a:r>
            <a:br>
              <a:rPr lang="en-US" sz="1600" dirty="0">
                <a:solidFill>
                  <a:srgbClr val="FFFFFF"/>
                </a:solidFill>
                <a:latin typeface="+mn-lt"/>
                <a:cs typeface="Arial"/>
              </a:rPr>
            </a:b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360190"/>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591035"/>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bruary">
    <p:spTree>
      <p:nvGrpSpPr>
        <p:cNvPr id="1" name=""/>
        <p:cNvGrpSpPr/>
        <p:nvPr/>
      </p:nvGrpSpPr>
      <p:grpSpPr>
        <a:xfrm>
          <a:off x="0" y="0"/>
          <a:ext cx="0" cy="0"/>
          <a:chOff x="0" y="0"/>
          <a:chExt cx="0" cy="0"/>
        </a:xfrm>
      </p:grpSpPr>
      <p:sp>
        <p:nvSpPr>
          <p:cNvPr id="3" name="Rectangle 2"/>
          <p:cNvSpPr/>
          <p:nvPr userDrawn="1"/>
        </p:nvSpPr>
        <p:spPr>
          <a:xfrm>
            <a:off x="0" y="1"/>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FEBRUARY</a:t>
            </a:r>
            <a:endParaRPr b="1" i="0" cap="all" spc="150" baseline="0" dirty="0">
              <a:solidFill>
                <a:srgbClr val="989899"/>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ch">
    <p:spTree>
      <p:nvGrpSpPr>
        <p:cNvPr id="1" name=""/>
        <p:cNvGrpSpPr/>
        <p:nvPr/>
      </p:nvGrpSpPr>
      <p:grpSpPr>
        <a:xfrm>
          <a:off x="0" y="0"/>
          <a:ext cx="0" cy="0"/>
          <a:chOff x="0" y="0"/>
          <a:chExt cx="0" cy="0"/>
        </a:xfrm>
      </p:grpSpPr>
      <p:sp>
        <p:nvSpPr>
          <p:cNvPr id="3" name="Rectangle 2"/>
          <p:cNvSpPr/>
          <p:nvPr userDrawn="1"/>
        </p:nvSpPr>
        <p:spPr>
          <a:xfrm>
            <a:off x="0" y="3672"/>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24</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25</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26</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5" name="TextBox 244"/>
          <p:cNvSpPr txBox="1"/>
          <p:nvPr userDrawn="1"/>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6" name="TextBox 245"/>
          <p:cNvSpPr txBox="1"/>
          <p:nvPr userDrawn="1"/>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7" name="TextBox 246"/>
          <p:cNvSpPr txBox="1"/>
          <p:nvPr userDrawn="1"/>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8" name="TextBox 247"/>
          <p:cNvSpPr txBox="1"/>
          <p:nvPr userDrawn="1"/>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MARCH</a:t>
            </a:r>
            <a:endParaRPr b="1" i="0" cap="all" spc="150" baseline="0" dirty="0">
              <a:solidFill>
                <a:srgbClr val="989899"/>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ril">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64216"/>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19723"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897350" y="1342542"/>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2604"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023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APRIL</a:t>
            </a:r>
            <a:endParaRPr b="1" i="0" cap="all" spc="150" baseline="0" dirty="0">
              <a:solidFill>
                <a:schemeClr val="tx2"/>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2" name="Rectangle 121"/>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y">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MAY</a:t>
            </a:r>
            <a:endParaRPr b="1" i="0" cap="all" spc="150" baseline="0" dirty="0">
              <a:solidFill>
                <a:schemeClr val="tx2"/>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ne">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26</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25</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26</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JUNE</a:t>
            </a:r>
            <a:endParaRPr b="1" i="0" cap="all" spc="150" baseline="0" dirty="0">
              <a:solidFill>
                <a:schemeClr val="tx2"/>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04</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JULY</a:t>
            </a:r>
            <a:endParaRPr b="1" i="0" cap="all" spc="150" baseline="0" dirty="0">
              <a:solidFill>
                <a:schemeClr val="accent3"/>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1" name="Rectangle 120"/>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gust">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AUGUST</a:t>
            </a:r>
            <a:endParaRPr b="1" i="0" cap="all" spc="150" baseline="0" dirty="0">
              <a:solidFill>
                <a:schemeClr val="accent3"/>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tember">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07</a:t>
            </a: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12</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SUN</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SEPTEMBER</a:t>
            </a:r>
            <a:endParaRPr b="1" i="0" cap="all" spc="150" baseline="0" dirty="0">
              <a:solidFill>
                <a:schemeClr val="accent3"/>
              </a:solidFill>
              <a:latin typeface="Arial" charset="0"/>
              <a:ea typeface="Arial" charset="0"/>
              <a:cs typeface="Arial" charset="0"/>
            </a:endParaRP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MON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TUES</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WED</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THURS</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a:solidFill>
                  <a:srgbClr val="F15D22"/>
                </a:solidFill>
                <a:latin typeface="Arial" charset="0"/>
                <a:ea typeface="Arial" charset="0"/>
                <a:cs typeface="Arial" charset="0"/>
              </a:rPr>
              <a:t>FRI</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SAT</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a:t>
            </a:r>
            <a:r>
              <a:rPr lang="en-US" sz="800" kern="1200" dirty="0" err="1">
                <a:solidFill>
                  <a:schemeClr val="bg1"/>
                </a:solidFill>
                <a:effectLst/>
                <a:latin typeface="+mn-lt"/>
                <a:ea typeface="+mn-ea"/>
                <a:cs typeface="+mn-cs"/>
              </a:rPr>
              <a:t>Cision</a:t>
            </a:r>
            <a:r>
              <a:rPr lang="en-US" sz="800" kern="1200" dirty="0">
                <a:solidFill>
                  <a:schemeClr val="bg1"/>
                </a:solidFill>
                <a:effectLst/>
                <a:latin typeface="+mn-lt"/>
                <a:ea typeface="+mn-ea"/>
                <a:cs typeface="+mn-cs"/>
              </a:rPr>
              <a:t> Ltd. All Rights Reserved.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E5575-9F51-2847-A18A-79EF76C494C8}" type="datetimeFigureOut">
              <a:rPr lang="en-US" smtClean="0"/>
              <a:t>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7A654-5BB1-344C-B0D8-A0A19D976F3A}" type="slidenum">
              <a:rPr lang="en-US" smtClean="0"/>
              <a:t>‹#›</a:t>
            </a:fld>
            <a:endParaRPr lang="en-US"/>
          </a:p>
        </p:txBody>
      </p:sp>
    </p:spTree>
    <p:extLst>
      <p:ext uri="{BB962C8B-B14F-4D97-AF65-F5344CB8AC3E}">
        <p14:creationId xmlns:p14="http://schemas.microsoft.com/office/powerpoint/2010/main" val="2619429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1.x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48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solidFill>
                <a:schemeClr val="tx1"/>
              </a:solidFill>
            </a:endParaRPr>
          </a:p>
        </p:txBody>
      </p:sp>
      <p:sp>
        <p:nvSpPr>
          <p:cNvPr id="3" name="Text Placeholder 2"/>
          <p:cNvSpPr>
            <a:spLocks noGrp="1"/>
          </p:cNvSpPr>
          <p:nvPr>
            <p:ph type="body" sz="quarter" idx="17"/>
          </p:nvPr>
        </p:nvSpPr>
        <p:spPr/>
        <p:txBody>
          <a:bodyPr/>
          <a:lstStyle/>
          <a:p>
            <a:r>
              <a:rPr lang="en-US" sz="600" b="1" dirty="0">
                <a:solidFill>
                  <a:schemeClr val="bg2"/>
                </a:solidFill>
              </a:rPr>
              <a:t>APRIL FOOL’S DAY</a:t>
            </a: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dirty="0"/>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sz="600" b="1" dirty="0">
              <a:solidFill>
                <a:schemeClr val="bg2"/>
              </a:solidFill>
            </a:endParaRPr>
          </a:p>
          <a:p>
            <a:r>
              <a:rPr lang="en-US" sz="600" b="1" dirty="0">
                <a:solidFill>
                  <a:schemeClr val="bg2"/>
                </a:solidFill>
              </a:rPr>
              <a:t>Q1 EARNINGS BEGINS</a:t>
            </a:r>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r>
              <a:rPr lang="en-US" sz="600" b="1" dirty="0">
                <a:solidFill>
                  <a:schemeClr val="bg2"/>
                </a:solidFill>
              </a:rPr>
              <a:t>EASTER</a:t>
            </a:r>
          </a:p>
        </p:txBody>
      </p:sp>
      <p:sp>
        <p:nvSpPr>
          <p:cNvPr id="24" name="Text Placeholder 23"/>
          <p:cNvSpPr>
            <a:spLocks noGrp="1"/>
          </p:cNvSpPr>
          <p:nvPr>
            <p:ph type="body" sz="quarter" idx="38"/>
          </p:nvPr>
        </p:nvSpPr>
        <p:spPr/>
        <p:txBody>
          <a:bodyPr/>
          <a:lstStyle/>
          <a:p>
            <a:r>
              <a:rPr lang="en-US" sz="600" b="1" dirty="0">
                <a:solidFill>
                  <a:schemeClr val="bg2"/>
                </a:solidFill>
              </a:rPr>
              <a:t>EARTH DAY</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r>
              <a:rPr lang="en-US" sz="600" b="1" dirty="0">
                <a:solidFill>
                  <a:schemeClr val="bg2"/>
                </a:solidFill>
              </a:rPr>
              <a:t>TAX DAY</a:t>
            </a:r>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69981"/>
            <a:ext cx="316150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534643"/>
            <a:ext cx="2166620" cy="73866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Mother’s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Victoria Day</a:t>
            </a:r>
          </a:p>
        </p:txBody>
      </p:sp>
      <p:sp>
        <p:nvSpPr>
          <p:cNvPr id="46" name="TextBox 45"/>
          <p:cNvSpPr txBox="1"/>
          <p:nvPr/>
        </p:nvSpPr>
        <p:spPr>
          <a:xfrm>
            <a:off x="350873" y="1459183"/>
            <a:ext cx="2810629" cy="1689501"/>
          </a:xfrm>
          <a:prstGeom prst="rect">
            <a:avLst/>
          </a:prstGeom>
          <a:noFill/>
        </p:spPr>
        <p:txBody>
          <a:bodyPr wrap="square" rtlCol="0">
            <a:spAutoFit/>
          </a:bodyPr>
          <a:lstStyle/>
          <a:p>
            <a:pPr lvl="0">
              <a:spcAft>
                <a:spcPts val="600"/>
              </a:spcAft>
              <a:buClr>
                <a:srgbClr val="00837E"/>
              </a:buClr>
            </a:pPr>
            <a:r>
              <a:rPr lang="en-US" sz="1400" b="1" dirty="0">
                <a:solidFill>
                  <a:srgbClr val="00607F"/>
                </a:solidFill>
                <a:cs typeface="Arial"/>
              </a:rPr>
              <a:t>THIS MONTH:</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April Fool’s Day (1)</a:t>
            </a:r>
          </a:p>
          <a:p>
            <a:pPr marL="102870" lvl="0" indent="-102870">
              <a:lnSpc>
                <a:spcPct val="120000"/>
              </a:lnSpc>
              <a:spcAft>
                <a:spcPts val="600"/>
              </a:spcAft>
              <a:buClr>
                <a:srgbClr val="00837E"/>
              </a:buClr>
              <a:buSzPct val="80000"/>
              <a:buFont typeface="Arial" panose="020B0604020202020204" pitchFamily="34" charset="0"/>
              <a:buChar char="•"/>
            </a:pPr>
            <a:r>
              <a:rPr lang="en-US" sz="1100" b="1" i="1" dirty="0">
                <a:solidFill>
                  <a:srgbClr val="FFFFFF"/>
                </a:solidFill>
                <a:cs typeface="Arial"/>
              </a:rPr>
              <a:t>Q1 Earnings Begin (April 15-May 15)</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Easter (21)</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Earth Day (22)</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Tax Day (30)</a:t>
            </a:r>
          </a:p>
        </p:txBody>
      </p:sp>
      <p:sp>
        <p:nvSpPr>
          <p:cNvPr id="49" name="Pentagon 48"/>
          <p:cNvSpPr/>
          <p:nvPr/>
        </p:nvSpPr>
        <p:spPr>
          <a:xfrm>
            <a:off x="3339677" y="4897118"/>
            <a:ext cx="733939" cy="155448"/>
          </a:xfrm>
          <a:prstGeom prst="homePlate">
            <a:avLst>
              <a:gd name="adj" fmla="val 0"/>
            </a:avLst>
          </a:prstGeom>
          <a:gradFill flip="none" rotWithShape="1">
            <a:gsLst>
              <a:gs pos="100000">
                <a:schemeClr val="bg2"/>
              </a:gs>
              <a:gs pos="0">
                <a:schemeClr val="bg2">
                  <a:alpha val="31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448" y="4073585"/>
            <a:ext cx="426957" cy="426957"/>
          </a:xfrm>
          <a:prstGeom prst="rect">
            <a:avLst/>
          </a:prstGeom>
        </p:spPr>
      </p:pic>
      <p:pic>
        <p:nvPicPr>
          <p:cNvPr id="56" name="Picture 55">
            <a:extLst>
              <a:ext uri="{FF2B5EF4-FFF2-40B4-BE49-F238E27FC236}">
                <a16:creationId xmlns:a16="http://schemas.microsoft.com/office/drawing/2014/main" id="{55370197-9A86-E045-8EA8-A74974A9EB6E}"/>
              </a:ext>
            </a:extLst>
          </p:cNvPr>
          <p:cNvPicPr>
            <a:picLocks noChangeAspect="1"/>
          </p:cNvPicPr>
          <p:nvPr/>
        </p:nvPicPr>
        <p:blipFill>
          <a:blip r:embed="rId4"/>
          <a:stretch>
            <a:fillRect/>
          </a:stretch>
        </p:blipFill>
        <p:spPr>
          <a:xfrm>
            <a:off x="4147800" y="1297431"/>
            <a:ext cx="683123" cy="470266"/>
          </a:xfrm>
          <a:prstGeom prst="rect">
            <a:avLst/>
          </a:prstGeom>
        </p:spPr>
      </p:pic>
      <p:pic>
        <p:nvPicPr>
          <p:cNvPr id="57" name="Picture 56">
            <a:extLst>
              <a:ext uri="{FF2B5EF4-FFF2-40B4-BE49-F238E27FC236}">
                <a16:creationId xmlns:a16="http://schemas.microsoft.com/office/drawing/2014/main" id="{C94D82AC-A9B4-44EB-B16B-3EC05FD37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104" y="5034780"/>
            <a:ext cx="580012" cy="299220"/>
          </a:xfrm>
          <a:prstGeom prst="rect">
            <a:avLst/>
          </a:prstGeom>
        </p:spPr>
      </p:pic>
      <p:pic>
        <p:nvPicPr>
          <p:cNvPr id="58" name="Picture 57">
            <a:extLst>
              <a:ext uri="{FF2B5EF4-FFF2-40B4-BE49-F238E27FC236}">
                <a16:creationId xmlns:a16="http://schemas.microsoft.com/office/drawing/2014/main" id="{76DA2899-8E4E-4754-A594-FBFEF9056990}"/>
              </a:ext>
            </a:extLst>
          </p:cNvPr>
          <p:cNvPicPr>
            <a:picLocks noChangeAspect="1"/>
          </p:cNvPicPr>
          <p:nvPr/>
        </p:nvPicPr>
        <p:blipFill>
          <a:blip r:embed="rId6"/>
          <a:stretch>
            <a:fillRect/>
          </a:stretch>
        </p:blipFill>
        <p:spPr>
          <a:xfrm>
            <a:off x="3511139" y="3972165"/>
            <a:ext cx="408162" cy="503317"/>
          </a:xfrm>
          <a:prstGeom prst="rect">
            <a:avLst/>
          </a:prstGeom>
        </p:spPr>
      </p:pic>
    </p:spTree>
    <p:extLst>
      <p:ext uri="{BB962C8B-B14F-4D97-AF65-F5344CB8AC3E}">
        <p14:creationId xmlns:p14="http://schemas.microsoft.com/office/powerpoint/2010/main" val="10642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85"/>
          <p:cNvSpPr>
            <a:spLocks noGrp="1"/>
          </p:cNvSpPr>
          <p:nvPr>
            <p:ph type="body" sz="quarter" idx="16"/>
          </p:nvPr>
        </p:nvSpPr>
        <p:spPr/>
        <p:txBody>
          <a:bodyPr/>
          <a:lstStyle/>
          <a:p>
            <a:endParaRPr lang="en-US" dirty="0"/>
          </a:p>
        </p:txBody>
      </p:sp>
      <p:sp>
        <p:nvSpPr>
          <p:cNvPr id="87" name="Text Placeholder 86"/>
          <p:cNvSpPr>
            <a:spLocks noGrp="1"/>
          </p:cNvSpPr>
          <p:nvPr>
            <p:ph type="body" sz="quarter" idx="17"/>
          </p:nvPr>
        </p:nvSpPr>
        <p:spPr/>
        <p:txBody>
          <a:bodyPr/>
          <a:lstStyle/>
          <a:p>
            <a:endParaRPr lang="en-US" dirty="0"/>
          </a:p>
        </p:txBody>
      </p:sp>
      <p:sp>
        <p:nvSpPr>
          <p:cNvPr id="88" name="Text Placeholder 87"/>
          <p:cNvSpPr>
            <a:spLocks noGrp="1"/>
          </p:cNvSpPr>
          <p:nvPr>
            <p:ph type="body" sz="quarter" idx="18"/>
          </p:nvPr>
        </p:nvSpPr>
        <p:spPr/>
        <p:txBody>
          <a:bodyPr/>
          <a:lstStyle/>
          <a:p>
            <a:endParaRPr lang="en-US"/>
          </a:p>
        </p:txBody>
      </p:sp>
      <p:sp>
        <p:nvSpPr>
          <p:cNvPr id="89" name="Text Placeholder 88"/>
          <p:cNvSpPr>
            <a:spLocks noGrp="1"/>
          </p:cNvSpPr>
          <p:nvPr>
            <p:ph type="body" sz="quarter" idx="19"/>
          </p:nvPr>
        </p:nvSpPr>
        <p:spPr/>
        <p:txBody>
          <a:bodyPr/>
          <a:lstStyle/>
          <a:p>
            <a:endParaRPr lang="en-US"/>
          </a:p>
        </p:txBody>
      </p:sp>
      <p:sp>
        <p:nvSpPr>
          <p:cNvPr id="90" name="Text Placeholder 89"/>
          <p:cNvSpPr>
            <a:spLocks noGrp="1"/>
          </p:cNvSpPr>
          <p:nvPr>
            <p:ph type="body" sz="quarter" idx="20"/>
          </p:nvPr>
        </p:nvSpPr>
        <p:spPr/>
        <p:txBody>
          <a:bodyPr/>
          <a:lstStyle/>
          <a:p>
            <a:endParaRPr lang="en-US"/>
          </a:p>
        </p:txBody>
      </p:sp>
      <p:sp>
        <p:nvSpPr>
          <p:cNvPr id="91" name="Text Placeholder 90"/>
          <p:cNvSpPr>
            <a:spLocks noGrp="1"/>
          </p:cNvSpPr>
          <p:nvPr>
            <p:ph type="body" sz="quarter" idx="21"/>
          </p:nvPr>
        </p:nvSpPr>
        <p:spPr/>
        <p:txBody>
          <a:bodyPr/>
          <a:lstStyle/>
          <a:p>
            <a:endParaRPr lang="en-US"/>
          </a:p>
        </p:txBody>
      </p:sp>
      <p:sp>
        <p:nvSpPr>
          <p:cNvPr id="92" name="Text Placeholder 91"/>
          <p:cNvSpPr>
            <a:spLocks noGrp="1"/>
          </p:cNvSpPr>
          <p:nvPr>
            <p:ph type="body" sz="quarter" idx="22"/>
          </p:nvPr>
        </p:nvSpPr>
        <p:spPr/>
        <p:txBody>
          <a:bodyPr/>
          <a:lstStyle/>
          <a:p>
            <a:endParaRPr lang="en-US" dirty="0">
              <a:solidFill>
                <a:schemeClr val="tx1"/>
              </a:solidFill>
            </a:endParaRPr>
          </a:p>
        </p:txBody>
      </p:sp>
      <p:sp>
        <p:nvSpPr>
          <p:cNvPr id="93" name="Text Placeholder 92"/>
          <p:cNvSpPr>
            <a:spLocks noGrp="1"/>
          </p:cNvSpPr>
          <p:nvPr>
            <p:ph type="body" sz="quarter" idx="23"/>
          </p:nvPr>
        </p:nvSpPr>
        <p:spPr/>
        <p:txBody>
          <a:bodyPr/>
          <a:lstStyle/>
          <a:p>
            <a:r>
              <a:rPr lang="en-US" sz="600" b="1" dirty="0">
                <a:solidFill>
                  <a:schemeClr val="bg2"/>
                </a:solidFill>
              </a:rPr>
              <a:t>CINCO DE MAYO</a:t>
            </a:r>
          </a:p>
        </p:txBody>
      </p:sp>
      <p:sp>
        <p:nvSpPr>
          <p:cNvPr id="94" name="Text Placeholder 93"/>
          <p:cNvSpPr>
            <a:spLocks noGrp="1"/>
          </p:cNvSpPr>
          <p:nvPr>
            <p:ph type="body" sz="quarter" idx="24"/>
          </p:nvPr>
        </p:nvSpPr>
        <p:spPr/>
        <p:txBody>
          <a:bodyPr/>
          <a:lstStyle/>
          <a:p>
            <a:endParaRPr lang="en-US"/>
          </a:p>
        </p:txBody>
      </p:sp>
      <p:sp>
        <p:nvSpPr>
          <p:cNvPr id="95" name="Text Placeholder 94"/>
          <p:cNvSpPr>
            <a:spLocks noGrp="1"/>
          </p:cNvSpPr>
          <p:nvPr>
            <p:ph type="body" sz="quarter" idx="25"/>
          </p:nvPr>
        </p:nvSpPr>
        <p:spPr/>
        <p:txBody>
          <a:bodyPr/>
          <a:lstStyle/>
          <a:p>
            <a:endParaRPr lang="en-US"/>
          </a:p>
        </p:txBody>
      </p:sp>
      <p:sp>
        <p:nvSpPr>
          <p:cNvPr id="96" name="Text Placeholder 95"/>
          <p:cNvSpPr>
            <a:spLocks noGrp="1"/>
          </p:cNvSpPr>
          <p:nvPr>
            <p:ph type="body" sz="quarter" idx="26"/>
          </p:nvPr>
        </p:nvSpPr>
        <p:spPr/>
        <p:txBody>
          <a:bodyPr/>
          <a:lstStyle/>
          <a:p>
            <a:endParaRPr lang="en-US"/>
          </a:p>
        </p:txBody>
      </p:sp>
      <p:sp>
        <p:nvSpPr>
          <p:cNvPr id="97" name="Text Placeholder 96"/>
          <p:cNvSpPr>
            <a:spLocks noGrp="1"/>
          </p:cNvSpPr>
          <p:nvPr>
            <p:ph type="body" sz="quarter" idx="27"/>
          </p:nvPr>
        </p:nvSpPr>
        <p:spPr/>
        <p:txBody>
          <a:bodyPr/>
          <a:lstStyle/>
          <a:p>
            <a:endParaRPr lang="en-US"/>
          </a:p>
        </p:txBody>
      </p:sp>
      <p:sp>
        <p:nvSpPr>
          <p:cNvPr id="98" name="Text Placeholder 97"/>
          <p:cNvSpPr>
            <a:spLocks noGrp="1"/>
          </p:cNvSpPr>
          <p:nvPr>
            <p:ph type="body" sz="quarter" idx="28"/>
          </p:nvPr>
        </p:nvSpPr>
        <p:spPr/>
        <p:txBody>
          <a:bodyPr/>
          <a:lstStyle/>
          <a:p>
            <a:endParaRPr lang="en-US"/>
          </a:p>
        </p:txBody>
      </p:sp>
      <p:sp>
        <p:nvSpPr>
          <p:cNvPr id="99" name="Text Placeholder 98"/>
          <p:cNvSpPr>
            <a:spLocks noGrp="1"/>
          </p:cNvSpPr>
          <p:nvPr>
            <p:ph type="body" sz="quarter" idx="29"/>
          </p:nvPr>
        </p:nvSpPr>
        <p:spPr/>
        <p:txBody>
          <a:bodyPr/>
          <a:lstStyle/>
          <a:p>
            <a:endParaRPr lang="en-US"/>
          </a:p>
        </p:txBody>
      </p:sp>
      <p:sp>
        <p:nvSpPr>
          <p:cNvPr id="100" name="Text Placeholder 99"/>
          <p:cNvSpPr>
            <a:spLocks noGrp="1"/>
          </p:cNvSpPr>
          <p:nvPr>
            <p:ph type="body" sz="quarter" idx="30"/>
          </p:nvPr>
        </p:nvSpPr>
        <p:spPr/>
        <p:txBody>
          <a:bodyPr/>
          <a:lstStyle/>
          <a:p>
            <a:r>
              <a:rPr lang="en-US" sz="600" b="1" dirty="0">
                <a:solidFill>
                  <a:schemeClr val="bg2"/>
                </a:solidFill>
              </a:rPr>
              <a:t>MOTHER’S DAY</a:t>
            </a:r>
          </a:p>
        </p:txBody>
      </p:sp>
      <p:sp>
        <p:nvSpPr>
          <p:cNvPr id="101" name="Text Placeholder 100"/>
          <p:cNvSpPr>
            <a:spLocks noGrp="1"/>
          </p:cNvSpPr>
          <p:nvPr>
            <p:ph type="body" sz="quarter" idx="31"/>
          </p:nvPr>
        </p:nvSpPr>
        <p:spPr/>
        <p:txBody>
          <a:bodyPr/>
          <a:lstStyle/>
          <a:p>
            <a:endParaRPr lang="en-US"/>
          </a:p>
        </p:txBody>
      </p:sp>
      <p:sp>
        <p:nvSpPr>
          <p:cNvPr id="102" name="Text Placeholder 101"/>
          <p:cNvSpPr>
            <a:spLocks noGrp="1"/>
          </p:cNvSpPr>
          <p:nvPr>
            <p:ph type="body" sz="quarter" idx="32"/>
          </p:nvPr>
        </p:nvSpPr>
        <p:spPr/>
        <p:txBody>
          <a:bodyPr/>
          <a:lstStyle/>
          <a:p>
            <a:endParaRPr lang="en-US"/>
          </a:p>
        </p:txBody>
      </p:sp>
      <p:sp>
        <p:nvSpPr>
          <p:cNvPr id="103" name="Text Placeholder 102"/>
          <p:cNvSpPr>
            <a:spLocks noGrp="1"/>
          </p:cNvSpPr>
          <p:nvPr>
            <p:ph type="body" sz="quarter" idx="33"/>
          </p:nvPr>
        </p:nvSpPr>
        <p:spPr/>
        <p:txBody>
          <a:bodyPr/>
          <a:lstStyle/>
          <a:p>
            <a:endParaRPr lang="en-US"/>
          </a:p>
        </p:txBody>
      </p:sp>
      <p:sp>
        <p:nvSpPr>
          <p:cNvPr id="104" name="Text Placeholder 103"/>
          <p:cNvSpPr>
            <a:spLocks noGrp="1"/>
          </p:cNvSpPr>
          <p:nvPr>
            <p:ph type="body" sz="quarter" idx="34"/>
          </p:nvPr>
        </p:nvSpPr>
        <p:spPr/>
        <p:txBody>
          <a:bodyPr/>
          <a:lstStyle/>
          <a:p>
            <a:endParaRPr lang="en-US"/>
          </a:p>
        </p:txBody>
      </p:sp>
      <p:sp>
        <p:nvSpPr>
          <p:cNvPr id="105" name="Text Placeholder 104"/>
          <p:cNvSpPr>
            <a:spLocks noGrp="1"/>
          </p:cNvSpPr>
          <p:nvPr>
            <p:ph type="body" sz="quarter" idx="35"/>
          </p:nvPr>
        </p:nvSpPr>
        <p:spPr/>
        <p:txBody>
          <a:bodyPr/>
          <a:lstStyle/>
          <a:p>
            <a:endParaRPr lang="en-US"/>
          </a:p>
        </p:txBody>
      </p:sp>
      <p:sp>
        <p:nvSpPr>
          <p:cNvPr id="106" name="Text Placeholder 105"/>
          <p:cNvSpPr>
            <a:spLocks noGrp="1"/>
          </p:cNvSpPr>
          <p:nvPr>
            <p:ph type="body" sz="quarter" idx="36"/>
          </p:nvPr>
        </p:nvSpPr>
        <p:spPr/>
        <p:txBody>
          <a:bodyPr/>
          <a:lstStyle/>
          <a:p>
            <a:endParaRPr lang="en-US"/>
          </a:p>
        </p:txBody>
      </p:sp>
      <p:sp>
        <p:nvSpPr>
          <p:cNvPr id="107" name="Text Placeholder 106"/>
          <p:cNvSpPr>
            <a:spLocks noGrp="1"/>
          </p:cNvSpPr>
          <p:nvPr>
            <p:ph type="body" sz="quarter" idx="37"/>
          </p:nvPr>
        </p:nvSpPr>
        <p:spPr/>
        <p:txBody>
          <a:bodyPr/>
          <a:lstStyle/>
          <a:p>
            <a:endParaRPr lang="en-US"/>
          </a:p>
        </p:txBody>
      </p:sp>
      <p:sp>
        <p:nvSpPr>
          <p:cNvPr id="108" name="Text Placeholder 107"/>
          <p:cNvSpPr>
            <a:spLocks noGrp="1"/>
          </p:cNvSpPr>
          <p:nvPr>
            <p:ph type="body" sz="quarter" idx="38"/>
          </p:nvPr>
        </p:nvSpPr>
        <p:spPr/>
        <p:txBody>
          <a:bodyPr/>
          <a:lstStyle/>
          <a:p>
            <a:r>
              <a:rPr lang="en-US" sz="600" b="1" dirty="0">
                <a:solidFill>
                  <a:schemeClr val="bg2"/>
                </a:solidFill>
              </a:rPr>
              <a:t>VICTORIA DAY</a:t>
            </a:r>
          </a:p>
        </p:txBody>
      </p:sp>
      <p:sp>
        <p:nvSpPr>
          <p:cNvPr id="109" name="Text Placeholder 108"/>
          <p:cNvSpPr>
            <a:spLocks noGrp="1"/>
          </p:cNvSpPr>
          <p:nvPr>
            <p:ph type="body" sz="quarter" idx="39"/>
          </p:nvPr>
        </p:nvSpPr>
        <p:spPr/>
        <p:txBody>
          <a:bodyPr/>
          <a:lstStyle/>
          <a:p>
            <a:endParaRPr lang="en-US"/>
          </a:p>
        </p:txBody>
      </p:sp>
      <p:sp>
        <p:nvSpPr>
          <p:cNvPr id="110" name="Text Placeholder 109"/>
          <p:cNvSpPr>
            <a:spLocks noGrp="1"/>
          </p:cNvSpPr>
          <p:nvPr>
            <p:ph type="body" sz="quarter" idx="40"/>
          </p:nvPr>
        </p:nvSpPr>
        <p:spPr/>
        <p:txBody>
          <a:bodyPr/>
          <a:lstStyle/>
          <a:p>
            <a:endParaRPr lang="en-US"/>
          </a:p>
        </p:txBody>
      </p:sp>
      <p:sp>
        <p:nvSpPr>
          <p:cNvPr id="111" name="Text Placeholder 110"/>
          <p:cNvSpPr>
            <a:spLocks noGrp="1"/>
          </p:cNvSpPr>
          <p:nvPr>
            <p:ph type="body" sz="quarter" idx="41"/>
          </p:nvPr>
        </p:nvSpPr>
        <p:spPr/>
        <p:txBody>
          <a:bodyPr/>
          <a:lstStyle/>
          <a:p>
            <a:endParaRPr lang="en-US"/>
          </a:p>
        </p:txBody>
      </p:sp>
      <p:sp>
        <p:nvSpPr>
          <p:cNvPr id="112" name="Text Placeholder 111"/>
          <p:cNvSpPr>
            <a:spLocks noGrp="1"/>
          </p:cNvSpPr>
          <p:nvPr>
            <p:ph type="body" sz="quarter" idx="42"/>
          </p:nvPr>
        </p:nvSpPr>
        <p:spPr/>
        <p:txBody>
          <a:bodyPr/>
          <a:lstStyle/>
          <a:p>
            <a:endParaRPr lang="en-US"/>
          </a:p>
        </p:txBody>
      </p:sp>
      <p:sp>
        <p:nvSpPr>
          <p:cNvPr id="113" name="Text Placeholder 112"/>
          <p:cNvSpPr>
            <a:spLocks noGrp="1"/>
          </p:cNvSpPr>
          <p:nvPr>
            <p:ph type="body" sz="quarter" idx="43"/>
          </p:nvPr>
        </p:nvSpPr>
        <p:spPr/>
        <p:txBody>
          <a:bodyPr/>
          <a:lstStyle/>
          <a:p>
            <a:endParaRPr lang="en-US"/>
          </a:p>
        </p:txBody>
      </p:sp>
      <p:sp>
        <p:nvSpPr>
          <p:cNvPr id="114" name="Text Placeholder 113"/>
          <p:cNvSpPr>
            <a:spLocks noGrp="1"/>
          </p:cNvSpPr>
          <p:nvPr>
            <p:ph type="body" sz="quarter" idx="44"/>
          </p:nvPr>
        </p:nvSpPr>
        <p:spPr/>
        <p:txBody>
          <a:bodyPr/>
          <a:lstStyle/>
          <a:p>
            <a:endParaRPr lang="en-US" dirty="0"/>
          </a:p>
        </p:txBody>
      </p:sp>
      <p:sp>
        <p:nvSpPr>
          <p:cNvPr id="115" name="Text Placeholder 114"/>
          <p:cNvSpPr>
            <a:spLocks noGrp="1"/>
          </p:cNvSpPr>
          <p:nvPr>
            <p:ph type="body" sz="quarter" idx="45"/>
          </p:nvPr>
        </p:nvSpPr>
        <p:spPr/>
        <p:txBody>
          <a:bodyPr/>
          <a:lstStyle/>
          <a:p>
            <a:r>
              <a:rPr lang="en-US" sz="600" b="1" dirty="0">
                <a:solidFill>
                  <a:schemeClr val="bg2"/>
                </a:solidFill>
              </a:rPr>
              <a:t>Q1 EARNINGS FOR BANKS BEGIN</a:t>
            </a:r>
          </a:p>
        </p:txBody>
      </p:sp>
      <p:sp>
        <p:nvSpPr>
          <p:cNvPr id="116" name="Text Placeholder 115"/>
          <p:cNvSpPr>
            <a:spLocks noGrp="1"/>
          </p:cNvSpPr>
          <p:nvPr>
            <p:ph type="body" sz="quarter" idx="46"/>
          </p:nvPr>
        </p:nvSpPr>
        <p:spPr/>
        <p:txBody>
          <a:bodyPr/>
          <a:lstStyle/>
          <a:p>
            <a:endParaRPr lang="en-US"/>
          </a:p>
        </p:txBody>
      </p:sp>
      <p:sp>
        <p:nvSpPr>
          <p:cNvPr id="117" name="Text Placeholder 116"/>
          <p:cNvSpPr>
            <a:spLocks noGrp="1"/>
          </p:cNvSpPr>
          <p:nvPr>
            <p:ph type="body" sz="quarter" idx="47"/>
          </p:nvPr>
        </p:nvSpPr>
        <p:spPr/>
        <p:txBody>
          <a:bodyPr/>
          <a:lstStyle/>
          <a:p>
            <a:endParaRPr lang="en-US"/>
          </a:p>
        </p:txBody>
      </p:sp>
      <p:sp>
        <p:nvSpPr>
          <p:cNvPr id="118" name="Text Placeholder 117"/>
          <p:cNvSpPr>
            <a:spLocks noGrp="1"/>
          </p:cNvSpPr>
          <p:nvPr>
            <p:ph type="body" sz="quarter" idx="48"/>
          </p:nvPr>
        </p:nvSpPr>
        <p:spPr/>
        <p:txBody>
          <a:bodyPr/>
          <a:lstStyle/>
          <a:p>
            <a:endParaRPr lang="en-US"/>
          </a:p>
        </p:txBody>
      </p:sp>
      <p:sp>
        <p:nvSpPr>
          <p:cNvPr id="119" name="Text Placeholder 118"/>
          <p:cNvSpPr>
            <a:spLocks noGrp="1"/>
          </p:cNvSpPr>
          <p:nvPr>
            <p:ph type="body" sz="quarter" idx="49"/>
          </p:nvPr>
        </p:nvSpPr>
        <p:spPr/>
        <p:txBody>
          <a:bodyPr/>
          <a:lstStyle/>
          <a:p>
            <a:endParaRPr lang="en-US"/>
          </a:p>
        </p:txBody>
      </p:sp>
      <p:sp>
        <p:nvSpPr>
          <p:cNvPr id="120" name="Text Placeholder 119"/>
          <p:cNvSpPr>
            <a:spLocks noGrp="1"/>
          </p:cNvSpPr>
          <p:nvPr>
            <p:ph type="body" sz="quarter" idx="50"/>
          </p:nvPr>
        </p:nvSpPr>
        <p:spPr/>
        <p:txBody>
          <a:bodyPr/>
          <a:lstStyle/>
          <a:p>
            <a:endParaRPr lang="en-US"/>
          </a:p>
        </p:txBody>
      </p:sp>
      <p:sp>
        <p:nvSpPr>
          <p:cNvPr id="128" name="Pentagon 127"/>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350874" y="4809734"/>
            <a:ext cx="2275368" cy="1454244"/>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Father’s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First Day of Summer</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National Aboriginal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St. Jean Baptiste Day</a:t>
            </a:r>
          </a:p>
          <a:p>
            <a:pPr marL="102870" lvl="0" indent="-102870">
              <a:spcAft>
                <a:spcPts val="600"/>
              </a:spcAft>
              <a:buClr>
                <a:srgbClr val="FF6C36"/>
              </a:buClr>
              <a:buSzPct val="80000"/>
              <a:buFont typeface="Arial" panose="020B0604020202020204" pitchFamily="34" charset="0"/>
              <a:buChar char="•"/>
            </a:pPr>
            <a:endParaRPr lang="en-US" sz="1050" dirty="0">
              <a:solidFill>
                <a:srgbClr val="000000">
                  <a:lumMod val="65000"/>
                  <a:lumOff val="35000"/>
                </a:srgbClr>
              </a:solidFill>
              <a:cs typeface="Arial"/>
            </a:endParaRPr>
          </a:p>
        </p:txBody>
      </p:sp>
      <p:sp>
        <p:nvSpPr>
          <p:cNvPr id="130" name="TextBox 129"/>
          <p:cNvSpPr txBox="1"/>
          <p:nvPr/>
        </p:nvSpPr>
        <p:spPr>
          <a:xfrm>
            <a:off x="350873" y="1464970"/>
            <a:ext cx="2356885" cy="1332481"/>
          </a:xfrm>
          <a:prstGeom prst="rect">
            <a:avLst/>
          </a:prstGeom>
          <a:noFill/>
        </p:spPr>
        <p:txBody>
          <a:bodyPr wrap="square" rtlCol="0">
            <a:spAutoFit/>
          </a:bodyPr>
          <a:lstStyle/>
          <a:p>
            <a:pPr lvl="0">
              <a:spcAft>
                <a:spcPts val="600"/>
              </a:spcAft>
              <a:buClr>
                <a:srgbClr val="00837E"/>
              </a:buClr>
            </a:pPr>
            <a:r>
              <a:rPr lang="en-US" sz="1400" b="1" dirty="0">
                <a:solidFill>
                  <a:srgbClr val="00607F"/>
                </a:solidFill>
                <a:cs typeface="Arial"/>
              </a:rPr>
              <a:t>THIS MONTH:</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Mother’s Day (12)</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Victoria Day (20)</a:t>
            </a:r>
          </a:p>
          <a:p>
            <a:pPr marL="102870" lvl="0" indent="-102870">
              <a:lnSpc>
                <a:spcPct val="120000"/>
              </a:lnSpc>
              <a:spcAft>
                <a:spcPts val="600"/>
              </a:spcAft>
              <a:buClr>
                <a:srgbClr val="00837E"/>
              </a:buClr>
              <a:buSzPct val="80000"/>
              <a:buFont typeface="Arial" panose="020B0604020202020204" pitchFamily="34" charset="0"/>
              <a:buChar char="•"/>
            </a:pPr>
            <a:r>
              <a:rPr lang="en-US" sz="1100" b="1" i="1" dirty="0">
                <a:solidFill>
                  <a:srgbClr val="FFFFFF"/>
                </a:solidFill>
                <a:cs typeface="Arial"/>
              </a:rPr>
              <a:t>Q1 Earnings for Banks Begin (May 27-June 7)</a:t>
            </a:r>
          </a:p>
        </p:txBody>
      </p:sp>
      <p:pic>
        <p:nvPicPr>
          <p:cNvPr id="134" name="Picture 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432" y="3035188"/>
            <a:ext cx="388496" cy="583138"/>
          </a:xfrm>
          <a:prstGeom prst="rect">
            <a:avLst/>
          </a:prstGeom>
        </p:spPr>
      </p:pic>
      <p:sp>
        <p:nvSpPr>
          <p:cNvPr id="45" name="Rectangle 44"/>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47" name="Group 46"/>
          <p:cNvGrpSpPr/>
          <p:nvPr/>
        </p:nvGrpSpPr>
        <p:grpSpPr>
          <a:xfrm>
            <a:off x="3008204" y="5724130"/>
            <a:ext cx="5759374" cy="670848"/>
            <a:chOff x="3008204" y="5724130"/>
            <a:chExt cx="5759374" cy="670848"/>
          </a:xfrm>
        </p:grpSpPr>
        <p:sp>
          <p:nvSpPr>
            <p:cNvPr id="48" name="Freeform 47"/>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MAY IS ASIAN HERITAGE MONTH</a:t>
              </a:r>
              <a:endParaRPr lang="en-US" sz="1200" cap="all" spc="150" dirty="0">
                <a:solidFill>
                  <a:schemeClr val="bg1"/>
                </a:solidFill>
              </a:endParaRPr>
            </a:p>
          </p:txBody>
        </p:sp>
      </p:grpSp>
      <p:pic>
        <p:nvPicPr>
          <p:cNvPr id="3" name="Picture 2">
            <a:extLst>
              <a:ext uri="{FF2B5EF4-FFF2-40B4-BE49-F238E27FC236}">
                <a16:creationId xmlns:a16="http://schemas.microsoft.com/office/drawing/2014/main" id="{707818BB-A91A-DB45-8B45-DFF066876E40}"/>
              </a:ext>
            </a:extLst>
          </p:cNvPr>
          <p:cNvPicPr>
            <a:picLocks noChangeAspect="1"/>
          </p:cNvPicPr>
          <p:nvPr/>
        </p:nvPicPr>
        <p:blipFill>
          <a:blip r:embed="rId3"/>
          <a:stretch>
            <a:fillRect/>
          </a:stretch>
        </p:blipFill>
        <p:spPr>
          <a:xfrm>
            <a:off x="3406801" y="2192504"/>
            <a:ext cx="566163" cy="545943"/>
          </a:xfrm>
          <a:prstGeom prst="rect">
            <a:avLst/>
          </a:prstGeom>
        </p:spPr>
      </p:pic>
      <p:pic>
        <p:nvPicPr>
          <p:cNvPr id="50" name="Picture 49">
            <a:extLst>
              <a:ext uri="{FF2B5EF4-FFF2-40B4-BE49-F238E27FC236}">
                <a16:creationId xmlns:a16="http://schemas.microsoft.com/office/drawing/2014/main" id="{A71759DD-C5B6-4032-B132-21562A357949}"/>
              </a:ext>
            </a:extLst>
          </p:cNvPr>
          <p:cNvPicPr>
            <a:picLocks noChangeAspect="1"/>
          </p:cNvPicPr>
          <p:nvPr/>
        </p:nvPicPr>
        <p:blipFill>
          <a:blip r:embed="rId4"/>
          <a:stretch>
            <a:fillRect/>
          </a:stretch>
        </p:blipFill>
        <p:spPr>
          <a:xfrm>
            <a:off x="4191667" y="3965424"/>
            <a:ext cx="561102" cy="535597"/>
          </a:xfrm>
          <a:prstGeom prst="rect">
            <a:avLst/>
          </a:prstGeom>
        </p:spPr>
      </p:pic>
    </p:spTree>
    <p:extLst>
      <p:ext uri="{BB962C8B-B14F-4D97-AF65-F5344CB8AC3E}">
        <p14:creationId xmlns:p14="http://schemas.microsoft.com/office/powerpoint/2010/main" val="191550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r>
              <a:rPr lang="en-US" sz="600" b="1" dirty="0">
                <a:solidFill>
                  <a:schemeClr val="bg2"/>
                </a:solidFill>
              </a:rPr>
              <a:t>FATHER’S DAY</a:t>
            </a:r>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r>
              <a:rPr lang="en-US" sz="600" b="1" dirty="0">
                <a:solidFill>
                  <a:schemeClr val="bg2"/>
                </a:solidFill>
              </a:rPr>
              <a:t>FIRST DAY OF SUMMER</a:t>
            </a:r>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dirty="0"/>
          </a:p>
        </p:txBody>
      </p:sp>
      <p:sp>
        <p:nvSpPr>
          <p:cNvPr id="31" name="Text Placeholder 30"/>
          <p:cNvSpPr>
            <a:spLocks noGrp="1"/>
          </p:cNvSpPr>
          <p:nvPr>
            <p:ph type="body" sz="quarter" idx="45"/>
          </p:nvPr>
        </p:nvSpPr>
        <p:spPr/>
        <p:txBody>
          <a:bodyPr/>
          <a:lstStyle/>
          <a:p>
            <a:r>
              <a:rPr lang="en-US" sz="600" b="1" dirty="0">
                <a:solidFill>
                  <a:schemeClr val="bg2"/>
                </a:solidFill>
              </a:rPr>
              <a:t>ST. JEAN BAPTISTE DAY</a:t>
            </a: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9367" y="4369981"/>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790640"/>
            <a:ext cx="2275368" cy="977191"/>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Canada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Independence Day (US)</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Calgary Stampede</a:t>
            </a:r>
          </a:p>
        </p:txBody>
      </p:sp>
      <p:sp>
        <p:nvSpPr>
          <p:cNvPr id="46" name="TextBox 45"/>
          <p:cNvSpPr txBox="1"/>
          <p:nvPr/>
        </p:nvSpPr>
        <p:spPr>
          <a:xfrm>
            <a:off x="350874" y="1479708"/>
            <a:ext cx="2810629" cy="1409425"/>
          </a:xfrm>
          <a:prstGeom prst="rect">
            <a:avLst/>
          </a:prstGeom>
          <a:noFill/>
        </p:spPr>
        <p:txBody>
          <a:bodyPr wrap="square" rtlCol="0">
            <a:spAutoFit/>
          </a:bodyPr>
          <a:lstStyle/>
          <a:p>
            <a:pPr lvl="0">
              <a:spcAft>
                <a:spcPts val="600"/>
              </a:spcAft>
              <a:buClr>
                <a:srgbClr val="00837E"/>
              </a:buClr>
            </a:pPr>
            <a:r>
              <a:rPr lang="en-US" sz="1400" b="1" dirty="0">
                <a:solidFill>
                  <a:srgbClr val="00607F"/>
                </a:solidFill>
                <a:cs typeface="Arial"/>
              </a:rPr>
              <a:t>THIS MONTH:</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Father’s Day (16)</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First Day of Summer (21)</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National Aboriginal Day (21)</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St. Jean Baptiste Day (24)</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465" y="3960344"/>
            <a:ext cx="463243" cy="463243"/>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404" y="3960344"/>
            <a:ext cx="207172" cy="545955"/>
          </a:xfrm>
          <a:prstGeom prst="rect">
            <a:avLst/>
          </a:prstGeom>
        </p:spPr>
      </p:pic>
      <p:sp>
        <p:nvSpPr>
          <p:cNvPr id="53" name="Rectangle 52"/>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5" name="Group 54"/>
          <p:cNvGrpSpPr/>
          <p:nvPr/>
        </p:nvGrpSpPr>
        <p:grpSpPr>
          <a:xfrm>
            <a:off x="4073616" y="5724130"/>
            <a:ext cx="5027854" cy="683713"/>
            <a:chOff x="4073616" y="5724130"/>
            <a:chExt cx="5027854" cy="683713"/>
          </a:xfrm>
        </p:grpSpPr>
        <p:sp>
          <p:nvSpPr>
            <p:cNvPr id="56" name="Freeform 55"/>
            <p:cNvSpPr/>
            <p:nvPr/>
          </p:nvSpPr>
          <p:spPr>
            <a:xfrm rot="19759983">
              <a:off x="8926568" y="6180587"/>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Rectangle 56"/>
            <p:cNvSpPr/>
            <p:nvPr/>
          </p:nvSpPr>
          <p:spPr>
            <a:xfrm>
              <a:off x="4073616" y="5724130"/>
              <a:ext cx="502785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JUNE IS National INDIGENOUS History Month</a:t>
              </a:r>
              <a:endParaRPr lang="en-US" sz="1200" cap="all" spc="150" dirty="0">
                <a:solidFill>
                  <a:schemeClr val="bg1"/>
                </a:solidFill>
              </a:endParaRPr>
            </a:p>
          </p:txBody>
        </p:sp>
      </p:grpSp>
      <p:sp>
        <p:nvSpPr>
          <p:cNvPr id="54" name="TextBox 53">
            <a:extLst>
              <a:ext uri="{FF2B5EF4-FFF2-40B4-BE49-F238E27FC236}">
                <a16:creationId xmlns:a16="http://schemas.microsoft.com/office/drawing/2014/main" id="{163169EA-37CB-894B-A8D4-3A02553C500B}"/>
              </a:ext>
            </a:extLst>
          </p:cNvPr>
          <p:cNvSpPr txBox="1"/>
          <p:nvPr/>
        </p:nvSpPr>
        <p:spPr>
          <a:xfrm>
            <a:off x="3342096" y="5660122"/>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cxnSp>
        <p:nvCxnSpPr>
          <p:cNvPr id="59" name="Straight Connector 58">
            <a:extLst>
              <a:ext uri="{FF2B5EF4-FFF2-40B4-BE49-F238E27FC236}">
                <a16:creationId xmlns:a16="http://schemas.microsoft.com/office/drawing/2014/main" id="{3A8A7480-6C99-0A47-A72D-E6F488D0E4EF}"/>
              </a:ext>
            </a:extLst>
          </p:cNvPr>
          <p:cNvCxnSpPr/>
          <p:nvPr/>
        </p:nvCxnSpPr>
        <p:spPr>
          <a:xfrm>
            <a:off x="3342096" y="5631488"/>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87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r>
              <a:rPr lang="en-US" sz="600" b="1" dirty="0">
                <a:solidFill>
                  <a:schemeClr val="bg2"/>
                </a:solidFill>
              </a:rPr>
              <a:t>CANADA DAY</a:t>
            </a: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dirty="0">
              <a:solidFill>
                <a:schemeClr val="tx1"/>
              </a:solidFill>
            </a:endParaRPr>
          </a:p>
        </p:txBody>
      </p:sp>
      <p:sp>
        <p:nvSpPr>
          <p:cNvPr id="6" name="Text Placeholder 5"/>
          <p:cNvSpPr>
            <a:spLocks noGrp="1"/>
          </p:cNvSpPr>
          <p:nvPr>
            <p:ph type="body" sz="quarter" idx="20"/>
          </p:nvPr>
        </p:nvSpPr>
        <p:spPr/>
        <p:txBody>
          <a:bodyPr/>
          <a:lstStyle/>
          <a:p>
            <a:r>
              <a:rPr lang="en-US" sz="600" b="1" dirty="0">
                <a:solidFill>
                  <a:schemeClr val="bg2"/>
                </a:solidFill>
              </a:rPr>
              <a:t>INDEPENDENCE DAY (US)</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dirty="0"/>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r>
              <a:rPr lang="en-US" sz="600" b="1" dirty="0">
                <a:solidFill>
                  <a:schemeClr val="bg2"/>
                </a:solidFill>
              </a:rPr>
              <a:t>Q2 EARNINGS BEGINS</a:t>
            </a:r>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dirty="0"/>
          </a:p>
        </p:txBody>
      </p:sp>
      <p:sp>
        <p:nvSpPr>
          <p:cNvPr id="21" name="Text Placeholder 20"/>
          <p:cNvSpPr>
            <a:spLocks noGrp="1"/>
          </p:cNvSpPr>
          <p:nvPr>
            <p:ph type="body" sz="quarter" idx="35"/>
          </p:nvPr>
        </p:nvSpPr>
        <p:spPr/>
        <p:txBody>
          <a:bodyPr/>
          <a:lstStyle/>
          <a:p>
            <a:endParaRPr lang="en-US" dirty="0"/>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dirty="0"/>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dirty="0"/>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1" y="4375768"/>
            <a:ext cx="3161503"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78929"/>
            <a:ext cx="2275368" cy="738664"/>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Civic Holiday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World Humanitarian Day</a:t>
            </a:r>
          </a:p>
        </p:txBody>
      </p:sp>
      <p:sp>
        <p:nvSpPr>
          <p:cNvPr id="47" name="TextBox 46"/>
          <p:cNvSpPr txBox="1"/>
          <p:nvPr/>
        </p:nvSpPr>
        <p:spPr>
          <a:xfrm>
            <a:off x="350874" y="1479708"/>
            <a:ext cx="2810629" cy="1612557"/>
          </a:xfrm>
          <a:prstGeom prst="rect">
            <a:avLst/>
          </a:prstGeom>
          <a:noFill/>
        </p:spPr>
        <p:txBody>
          <a:bodyPr wrap="square" rtlCol="0">
            <a:spAutoFit/>
          </a:bodyPr>
          <a:lstStyle/>
          <a:p>
            <a:pPr lvl="0">
              <a:spcAft>
                <a:spcPts val="600"/>
              </a:spcAft>
              <a:buClr>
                <a:srgbClr val="00837E"/>
              </a:buClr>
            </a:pPr>
            <a:r>
              <a:rPr lang="en-US" sz="1400" b="1" dirty="0">
                <a:solidFill>
                  <a:srgbClr val="14B693"/>
                </a:solidFill>
                <a:cs typeface="Arial"/>
              </a:rPr>
              <a:t>THIS MONTH:</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Canada Day</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U.S. Independence Day (4)</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Calgary Stampede (5-14)</a:t>
            </a:r>
          </a:p>
          <a:p>
            <a:pPr marL="102870" lvl="0" indent="-102870">
              <a:lnSpc>
                <a:spcPct val="120000"/>
              </a:lnSpc>
              <a:spcAft>
                <a:spcPts val="600"/>
              </a:spcAft>
              <a:buClr>
                <a:srgbClr val="14B693"/>
              </a:buClr>
              <a:buSzPct val="80000"/>
              <a:buFont typeface="Arial" panose="020B0604020202020204" pitchFamily="34" charset="0"/>
              <a:buChar char="•"/>
            </a:pPr>
            <a:r>
              <a:rPr lang="en-US" sz="1100" b="1" i="1" dirty="0">
                <a:solidFill>
                  <a:srgbClr val="FFFFFF"/>
                </a:solidFill>
                <a:cs typeface="Arial"/>
              </a:rPr>
              <a:t>Q2 Earnings Begin </a:t>
            </a:r>
            <a:br>
              <a:rPr lang="en-US" sz="1100" b="1" i="1" dirty="0">
                <a:solidFill>
                  <a:srgbClr val="FFFFFF"/>
                </a:solidFill>
                <a:cs typeface="Arial"/>
              </a:rPr>
            </a:br>
            <a:r>
              <a:rPr lang="en-US" sz="1100" b="1" i="1" dirty="0">
                <a:solidFill>
                  <a:srgbClr val="FFFFFF"/>
                </a:solidFill>
                <a:cs typeface="Arial"/>
              </a:rPr>
              <a:t>(July 15-August 15)</a:t>
            </a: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00000">
            <a:off x="6580397" y="1127155"/>
            <a:ext cx="514821" cy="705107"/>
          </a:xfrm>
          <a:prstGeom prst="rect">
            <a:avLst/>
          </a:prstGeom>
        </p:spPr>
      </p:pic>
      <p:pic>
        <p:nvPicPr>
          <p:cNvPr id="49" name="Picture 48">
            <a:extLst>
              <a:ext uri="{FF2B5EF4-FFF2-40B4-BE49-F238E27FC236}">
                <a16:creationId xmlns:a16="http://schemas.microsoft.com/office/drawing/2014/main" id="{075C3708-2D12-4616-9CD5-072D26D6BA14}"/>
              </a:ext>
            </a:extLst>
          </p:cNvPr>
          <p:cNvPicPr>
            <a:picLocks noChangeAspect="1"/>
          </p:cNvPicPr>
          <p:nvPr/>
        </p:nvPicPr>
        <p:blipFill>
          <a:blip r:embed="rId3"/>
          <a:stretch>
            <a:fillRect/>
          </a:stretch>
        </p:blipFill>
        <p:spPr>
          <a:xfrm>
            <a:off x="4268313" y="1412547"/>
            <a:ext cx="440436" cy="471896"/>
          </a:xfrm>
          <a:prstGeom prst="rect">
            <a:avLst/>
          </a:prstGeom>
        </p:spPr>
      </p:pic>
      <p:sp>
        <p:nvSpPr>
          <p:cNvPr id="50" name="Pentagon 49">
            <a:extLst>
              <a:ext uri="{FF2B5EF4-FFF2-40B4-BE49-F238E27FC236}">
                <a16:creationId xmlns:a16="http://schemas.microsoft.com/office/drawing/2014/main" id="{5EC36276-1BE2-457B-8C9C-86E92C367747}"/>
              </a:ext>
            </a:extLst>
          </p:cNvPr>
          <p:cNvSpPr/>
          <p:nvPr/>
        </p:nvSpPr>
        <p:spPr>
          <a:xfrm>
            <a:off x="7233983" y="1337778"/>
            <a:ext cx="1505395"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1" name="Pentagon 50">
            <a:extLst>
              <a:ext uri="{FF2B5EF4-FFF2-40B4-BE49-F238E27FC236}">
                <a16:creationId xmlns:a16="http://schemas.microsoft.com/office/drawing/2014/main" id="{56EB6D19-6872-4476-8790-275CF7777183}"/>
              </a:ext>
            </a:extLst>
          </p:cNvPr>
          <p:cNvSpPr/>
          <p:nvPr/>
        </p:nvSpPr>
        <p:spPr>
          <a:xfrm>
            <a:off x="3342095" y="3117486"/>
            <a:ext cx="740665" cy="153272"/>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cs typeface="Arial"/>
            </a:endParaRPr>
          </a:p>
        </p:txBody>
      </p:sp>
      <p:sp>
        <p:nvSpPr>
          <p:cNvPr id="52" name="Pentagon 51">
            <a:extLst>
              <a:ext uri="{FF2B5EF4-FFF2-40B4-BE49-F238E27FC236}">
                <a16:creationId xmlns:a16="http://schemas.microsoft.com/office/drawing/2014/main" id="{082D0C7C-5E3B-4919-912C-2F00D17E564B}"/>
              </a:ext>
            </a:extLst>
          </p:cNvPr>
          <p:cNvSpPr/>
          <p:nvPr/>
        </p:nvSpPr>
        <p:spPr>
          <a:xfrm>
            <a:off x="3342095" y="2225653"/>
            <a:ext cx="5397284"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CALGARY STAMPEDE</a:t>
            </a:r>
          </a:p>
        </p:txBody>
      </p:sp>
    </p:spTree>
    <p:extLst>
      <p:ext uri="{BB962C8B-B14F-4D97-AF65-F5344CB8AC3E}">
        <p14:creationId xmlns:p14="http://schemas.microsoft.com/office/powerpoint/2010/main" val="15320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r>
              <a:rPr lang="en-US" sz="600" dirty="0">
                <a:solidFill>
                  <a:schemeClr val="bg2"/>
                </a:solidFill>
              </a:rPr>
              <a:t>CIVIC HOLIDAY</a:t>
            </a: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r>
              <a:rPr lang="en-US" sz="600" b="1" dirty="0">
                <a:solidFill>
                  <a:schemeClr val="bg2"/>
                </a:solidFill>
              </a:rPr>
              <a:t>WORLD HUMANITARIAN DAY</a:t>
            </a:r>
          </a:p>
        </p:txBody>
      </p:sp>
      <p:sp>
        <p:nvSpPr>
          <p:cNvPr id="25" name="Text Placeholder 24"/>
          <p:cNvSpPr>
            <a:spLocks noGrp="1"/>
          </p:cNvSpPr>
          <p:nvPr>
            <p:ph type="body" sz="quarter" idx="39"/>
          </p:nvPr>
        </p:nvSpPr>
        <p:spPr/>
        <p:txBody>
          <a:bodyPr/>
          <a:lstStyle/>
          <a:p>
            <a:endParaRPr lang="en-US" dirty="0">
              <a:solidFill>
                <a:schemeClr val="tx1"/>
              </a:solidFill>
            </a:endParaRPr>
          </a:p>
        </p:txBody>
      </p:sp>
      <p:sp>
        <p:nvSpPr>
          <p:cNvPr id="26" name="Text Placeholder 25"/>
          <p:cNvSpPr>
            <a:spLocks noGrp="1"/>
          </p:cNvSpPr>
          <p:nvPr>
            <p:ph type="body" sz="quarter" idx="40"/>
          </p:nvPr>
        </p:nvSpPr>
        <p:spPr/>
        <p:txBody>
          <a:bodyPr/>
          <a:lstStyle/>
          <a:p>
            <a:endParaRPr lang="en-US" sz="600" b="1" dirty="0">
              <a:solidFill>
                <a:schemeClr val="bg2"/>
              </a:solidFill>
            </a:endParaRPr>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r>
              <a:rPr lang="en-US" sz="600" b="1" dirty="0">
                <a:solidFill>
                  <a:schemeClr val="bg2"/>
                </a:solidFill>
              </a:rPr>
              <a:t>Q2 EARNINGS FOR BANKS BEGIN</a:t>
            </a: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75768"/>
            <a:ext cx="3150426"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09679"/>
            <a:ext cx="2275368" cy="1215717"/>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err="1">
                <a:solidFill>
                  <a:srgbClr val="000000">
                    <a:lumMod val="65000"/>
                    <a:lumOff val="35000"/>
                  </a:srgbClr>
                </a:solidFill>
                <a:cs typeface="Arial"/>
              </a:rPr>
              <a:t>Labour</a:t>
            </a:r>
            <a:r>
              <a:rPr lang="en-US" sz="1050" dirty="0">
                <a:solidFill>
                  <a:srgbClr val="000000">
                    <a:lumMod val="65000"/>
                    <a:lumOff val="35000"/>
                  </a:srgbClr>
                </a:solidFill>
                <a:cs typeface="Arial"/>
              </a:rPr>
              <a:t>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International Day of Peace</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First Day of Autumn</a:t>
            </a:r>
          </a:p>
          <a:p>
            <a:pPr lvl="0">
              <a:spcAft>
                <a:spcPts val="600"/>
              </a:spcAft>
              <a:buClr>
                <a:srgbClr val="FF6C36"/>
              </a:buClr>
              <a:buSzPct val="80000"/>
            </a:pPr>
            <a:endParaRPr lang="en-US" sz="1050" dirty="0">
              <a:solidFill>
                <a:srgbClr val="000000">
                  <a:lumMod val="65000"/>
                  <a:lumOff val="35000"/>
                </a:srgbClr>
              </a:solidFill>
              <a:cs typeface="Arial"/>
            </a:endParaRPr>
          </a:p>
        </p:txBody>
      </p:sp>
      <p:sp>
        <p:nvSpPr>
          <p:cNvPr id="49" name="TextBox 48"/>
          <p:cNvSpPr txBox="1"/>
          <p:nvPr/>
        </p:nvSpPr>
        <p:spPr>
          <a:xfrm>
            <a:off x="350874" y="1479708"/>
            <a:ext cx="2810629" cy="1332481"/>
          </a:xfrm>
          <a:prstGeom prst="rect">
            <a:avLst/>
          </a:prstGeom>
          <a:noFill/>
        </p:spPr>
        <p:txBody>
          <a:bodyPr wrap="square" rtlCol="0">
            <a:spAutoFit/>
          </a:bodyPr>
          <a:lstStyle/>
          <a:p>
            <a:pPr lvl="0">
              <a:spcAft>
                <a:spcPts val="600"/>
              </a:spcAft>
              <a:buClr>
                <a:srgbClr val="00837E"/>
              </a:buClr>
            </a:pPr>
            <a:r>
              <a:rPr lang="en-US" sz="1400" b="1" dirty="0">
                <a:solidFill>
                  <a:srgbClr val="14B693"/>
                </a:solidFill>
                <a:cs typeface="Arial"/>
              </a:rPr>
              <a:t>THIS MONTH:</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Civic Holiday (5)</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World Humanitarian Day (19)</a:t>
            </a:r>
          </a:p>
          <a:p>
            <a:pPr marL="102870" lvl="0" indent="-102870">
              <a:lnSpc>
                <a:spcPct val="120000"/>
              </a:lnSpc>
              <a:spcAft>
                <a:spcPts val="600"/>
              </a:spcAft>
              <a:buClr>
                <a:srgbClr val="14B693"/>
              </a:buClr>
              <a:buSzPct val="80000"/>
              <a:buFont typeface="Arial" panose="020B0604020202020204" pitchFamily="34" charset="0"/>
              <a:buChar char="•"/>
            </a:pPr>
            <a:r>
              <a:rPr lang="en-US" sz="1100" b="1" i="1" dirty="0">
                <a:solidFill>
                  <a:srgbClr val="FFFFFF"/>
                </a:solidFill>
                <a:cs typeface="Arial"/>
              </a:rPr>
              <a:t>Q2 Earnings for Banks Begin </a:t>
            </a:r>
            <a:br>
              <a:rPr lang="en-US" sz="1100" b="1" i="1" dirty="0">
                <a:solidFill>
                  <a:srgbClr val="FFFFFF"/>
                </a:solidFill>
                <a:cs typeface="Arial"/>
              </a:rPr>
            </a:br>
            <a:r>
              <a:rPr lang="en-US" sz="1100" b="1" i="1" dirty="0">
                <a:solidFill>
                  <a:srgbClr val="FFFFFF"/>
                </a:solidFill>
                <a:cs typeface="Arial"/>
              </a:rPr>
              <a:t>(August 26-September 6)</a:t>
            </a:r>
          </a:p>
        </p:txBody>
      </p:sp>
      <p:sp>
        <p:nvSpPr>
          <p:cNvPr id="52" name="Rectangle 51"/>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4" name="Group 53"/>
          <p:cNvGrpSpPr/>
          <p:nvPr/>
        </p:nvGrpSpPr>
        <p:grpSpPr>
          <a:xfrm>
            <a:off x="3008204" y="5724130"/>
            <a:ext cx="5759374" cy="670848"/>
            <a:chOff x="3008204" y="5724130"/>
            <a:chExt cx="5759374" cy="670848"/>
          </a:xfrm>
        </p:grpSpPr>
        <p:sp>
          <p:nvSpPr>
            <p:cNvPr id="55" name="Freeform 54"/>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55"/>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    IT’S BACK TO SCHOOL TIME</a:t>
              </a:r>
              <a:endParaRPr lang="en-US" sz="1200" cap="all" spc="150" dirty="0">
                <a:solidFill>
                  <a:schemeClr val="bg1"/>
                </a:solidFill>
              </a:endParaRPr>
            </a:p>
          </p:txBody>
        </p:sp>
      </p:grpSp>
      <p:pic>
        <p:nvPicPr>
          <p:cNvPr id="53" name="Picture 52">
            <a:extLst>
              <a:ext uri="{FF2B5EF4-FFF2-40B4-BE49-F238E27FC236}">
                <a16:creationId xmlns:a16="http://schemas.microsoft.com/office/drawing/2014/main" id="{01B8B043-126A-4925-9949-3345453C7024}"/>
              </a:ext>
            </a:extLst>
          </p:cNvPr>
          <p:cNvPicPr>
            <a:picLocks noChangeAspect="1"/>
          </p:cNvPicPr>
          <p:nvPr/>
        </p:nvPicPr>
        <p:blipFill>
          <a:blip r:embed="rId2"/>
          <a:stretch>
            <a:fillRect/>
          </a:stretch>
        </p:blipFill>
        <p:spPr>
          <a:xfrm>
            <a:off x="4271343" y="2230457"/>
            <a:ext cx="436160" cy="483411"/>
          </a:xfrm>
          <a:prstGeom prst="rect">
            <a:avLst/>
          </a:prstGeom>
        </p:spPr>
      </p:pic>
      <p:pic>
        <p:nvPicPr>
          <p:cNvPr id="57" name="Picture 56">
            <a:extLst>
              <a:ext uri="{FF2B5EF4-FFF2-40B4-BE49-F238E27FC236}">
                <a16:creationId xmlns:a16="http://schemas.microsoft.com/office/drawing/2014/main" id="{EE111D2E-33D4-489E-967D-B2584165A6A2}"/>
              </a:ext>
            </a:extLst>
          </p:cNvPr>
          <p:cNvPicPr>
            <a:picLocks noChangeAspect="1"/>
          </p:cNvPicPr>
          <p:nvPr/>
        </p:nvPicPr>
        <p:blipFill>
          <a:blip r:embed="rId3"/>
          <a:stretch>
            <a:fillRect/>
          </a:stretch>
        </p:blipFill>
        <p:spPr>
          <a:xfrm>
            <a:off x="4265286" y="3997327"/>
            <a:ext cx="442217" cy="379681"/>
          </a:xfrm>
          <a:prstGeom prst="rect">
            <a:avLst/>
          </a:prstGeom>
        </p:spPr>
      </p:pic>
    </p:spTree>
    <p:extLst>
      <p:ext uri="{BB962C8B-B14F-4D97-AF65-F5344CB8AC3E}">
        <p14:creationId xmlns:p14="http://schemas.microsoft.com/office/powerpoint/2010/main" val="127077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r>
              <a:rPr lang="en-US" sz="600" b="1" dirty="0">
                <a:solidFill>
                  <a:schemeClr val="bg2"/>
                </a:solidFill>
              </a:rPr>
              <a:t>LABOR DAY</a:t>
            </a: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sz="600" b="1" dirty="0">
              <a:solidFill>
                <a:schemeClr val="bg2"/>
              </a:solidFill>
            </a:endParaRPr>
          </a:p>
        </p:txBody>
      </p:sp>
      <p:sp>
        <p:nvSpPr>
          <p:cNvPr id="10" name="Text Placeholder 9"/>
          <p:cNvSpPr>
            <a:spLocks noGrp="1"/>
          </p:cNvSpPr>
          <p:nvPr>
            <p:ph type="body" sz="quarter" idx="24"/>
          </p:nvPr>
        </p:nvSpPr>
        <p:spPr/>
        <p:txBody>
          <a:bodyPr/>
          <a:lstStyle/>
          <a:p>
            <a:endParaRPr lang="en-US" dirty="0">
              <a:solidFill>
                <a:schemeClr val="tx1"/>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sz="600" b="1" dirty="0">
              <a:solidFill>
                <a:schemeClr val="bg2"/>
              </a:solidFill>
            </a:endParaRPr>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dirty="0"/>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r>
              <a:rPr lang="en-US" sz="600" b="1" dirty="0">
                <a:solidFill>
                  <a:schemeClr val="bg2"/>
                </a:solidFill>
              </a:rPr>
              <a:t>INTERNATIONAL DAY OF PEACE</a:t>
            </a:r>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r>
              <a:rPr lang="en-US" sz="600" b="1" dirty="0">
                <a:solidFill>
                  <a:schemeClr val="bg2"/>
                </a:solidFill>
              </a:rPr>
              <a:t>FIRST DAY OF AUTUMN</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dirty="0">
              <a:solidFill>
                <a:schemeClr val="tx1"/>
              </a:solidFill>
            </a:endParaRPr>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80711"/>
            <a:ext cx="2275368" cy="738664"/>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Thanksgiving</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Halloween</a:t>
            </a:r>
          </a:p>
        </p:txBody>
      </p:sp>
      <p:sp>
        <p:nvSpPr>
          <p:cNvPr id="48" name="TextBox 47"/>
          <p:cNvSpPr txBox="1"/>
          <p:nvPr/>
        </p:nvSpPr>
        <p:spPr>
          <a:xfrm>
            <a:off x="350874" y="1479708"/>
            <a:ext cx="2810629" cy="1612557"/>
          </a:xfrm>
          <a:prstGeom prst="rect">
            <a:avLst/>
          </a:prstGeom>
          <a:noFill/>
        </p:spPr>
        <p:txBody>
          <a:bodyPr wrap="square" rtlCol="0">
            <a:spAutoFit/>
          </a:bodyPr>
          <a:lstStyle/>
          <a:p>
            <a:pPr lvl="0">
              <a:spcAft>
                <a:spcPts val="600"/>
              </a:spcAft>
              <a:buClr>
                <a:srgbClr val="00837E"/>
              </a:buClr>
            </a:pPr>
            <a:r>
              <a:rPr lang="en-US" sz="1400" b="1" dirty="0">
                <a:solidFill>
                  <a:srgbClr val="14B693"/>
                </a:solidFill>
                <a:cs typeface="Arial"/>
              </a:rPr>
              <a:t>THIS MONTH:</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err="1">
                <a:solidFill>
                  <a:srgbClr val="FFFFFF"/>
                </a:solidFill>
                <a:cs typeface="Arial"/>
              </a:rPr>
              <a:t>Labour</a:t>
            </a:r>
            <a:r>
              <a:rPr lang="en-US" sz="1100" b="1" dirty="0">
                <a:solidFill>
                  <a:srgbClr val="FFFFFF"/>
                </a:solidFill>
                <a:cs typeface="Arial"/>
              </a:rPr>
              <a:t> Day (2)</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Toronto International Film Festival  (5-15)</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International Day of Peace (21)</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First Day of Autumn (23)</a:t>
            </a:r>
          </a:p>
        </p:txBody>
      </p:sp>
      <p:sp>
        <p:nvSpPr>
          <p:cNvPr id="49" name="Pentagon 48"/>
          <p:cNvSpPr/>
          <p:nvPr/>
        </p:nvSpPr>
        <p:spPr>
          <a:xfrm>
            <a:off x="6446508" y="1338722"/>
            <a:ext cx="2292870" cy="140986"/>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TIFF</a:t>
            </a:r>
          </a:p>
        </p:txBody>
      </p:sp>
      <p:sp>
        <p:nvSpPr>
          <p:cNvPr id="50" name="Pentagon 49"/>
          <p:cNvSpPr/>
          <p:nvPr/>
        </p:nvSpPr>
        <p:spPr>
          <a:xfrm>
            <a:off x="3330229" y="3094029"/>
            <a:ext cx="740665" cy="153272"/>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TIFF</a:t>
            </a: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334" y="1365503"/>
            <a:ext cx="543377" cy="486231"/>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35" y="3968862"/>
            <a:ext cx="307173" cy="455805"/>
          </a:xfrm>
          <a:prstGeom prst="rect">
            <a:avLst/>
          </a:prstGeom>
        </p:spPr>
      </p:pic>
      <p:sp>
        <p:nvSpPr>
          <p:cNvPr id="54" name="Rectangle 53"/>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5" name="Picture 54">
            <a:extLst>
              <a:ext uri="{FF2B5EF4-FFF2-40B4-BE49-F238E27FC236}">
                <a16:creationId xmlns:a16="http://schemas.microsoft.com/office/drawing/2014/main" id="{6B955E16-3B28-4115-84A3-E521A43900A2}"/>
              </a:ext>
            </a:extLst>
          </p:cNvPr>
          <p:cNvPicPr>
            <a:picLocks noChangeAspect="1"/>
          </p:cNvPicPr>
          <p:nvPr/>
        </p:nvPicPr>
        <p:blipFill>
          <a:blip r:embed="rId4"/>
          <a:stretch>
            <a:fillRect/>
          </a:stretch>
        </p:blipFill>
        <p:spPr>
          <a:xfrm>
            <a:off x="8111612" y="3109332"/>
            <a:ext cx="524011" cy="426336"/>
          </a:xfrm>
          <a:prstGeom prst="rect">
            <a:avLst/>
          </a:prstGeom>
        </p:spPr>
      </p:pic>
      <p:sp>
        <p:nvSpPr>
          <p:cNvPr id="59" name="Pentagon 48">
            <a:extLst>
              <a:ext uri="{FF2B5EF4-FFF2-40B4-BE49-F238E27FC236}">
                <a16:creationId xmlns:a16="http://schemas.microsoft.com/office/drawing/2014/main" id="{B5DA7A85-EB22-497A-80D5-8BF7EDE7586C}"/>
              </a:ext>
            </a:extLst>
          </p:cNvPr>
          <p:cNvSpPr/>
          <p:nvPr/>
        </p:nvSpPr>
        <p:spPr>
          <a:xfrm>
            <a:off x="3342096" y="2221991"/>
            <a:ext cx="5397282"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TORONTO INTERNATIONAL FILM FESTIVAL (TIFF)</a:t>
            </a:r>
          </a:p>
        </p:txBody>
      </p:sp>
    </p:spTree>
    <p:extLst>
      <p:ext uri="{BB962C8B-B14F-4D97-AF65-F5344CB8AC3E}">
        <p14:creationId xmlns:p14="http://schemas.microsoft.com/office/powerpoint/2010/main" val="117695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dirty="0">
              <a:solidFill>
                <a:schemeClr val="tx1"/>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dirty="0">
              <a:solidFill>
                <a:schemeClr val="tx1"/>
              </a:solidFill>
            </a:endParaRPr>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dirty="0">
              <a:solidFill>
                <a:schemeClr val="tx1"/>
              </a:solidFill>
            </a:endParaRPr>
          </a:p>
        </p:txBody>
      </p:sp>
      <p:sp>
        <p:nvSpPr>
          <p:cNvPr id="17" name="Text Placeholder 16"/>
          <p:cNvSpPr>
            <a:spLocks noGrp="1"/>
          </p:cNvSpPr>
          <p:nvPr>
            <p:ph type="body" sz="quarter" idx="31"/>
          </p:nvPr>
        </p:nvSpPr>
        <p:spPr/>
        <p:txBody>
          <a:bodyPr/>
          <a:lstStyle/>
          <a:p>
            <a:r>
              <a:rPr lang="en-US" sz="600" b="1" dirty="0">
                <a:solidFill>
                  <a:schemeClr val="accent3"/>
                </a:solidFill>
              </a:rPr>
              <a:t>THANKSGIVING</a:t>
            </a:r>
          </a:p>
        </p:txBody>
      </p:sp>
      <p:sp>
        <p:nvSpPr>
          <p:cNvPr id="18" name="Text Placeholder 17"/>
          <p:cNvSpPr>
            <a:spLocks noGrp="1"/>
          </p:cNvSpPr>
          <p:nvPr>
            <p:ph type="body" sz="quarter" idx="32"/>
          </p:nvPr>
        </p:nvSpPr>
        <p:spPr/>
        <p:txBody>
          <a:bodyPr/>
          <a:lstStyle/>
          <a:p>
            <a:r>
              <a:rPr lang="en-US" sz="600" b="1" dirty="0">
                <a:solidFill>
                  <a:schemeClr val="bg2"/>
                </a:solidFill>
              </a:rPr>
              <a:t>Q3 EARNINGS BEGINS</a:t>
            </a: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solidFill>
                <a:schemeClr val="tx1"/>
              </a:solidFill>
            </a:endParaRPr>
          </a:p>
        </p:txBody>
      </p:sp>
      <p:sp>
        <p:nvSpPr>
          <p:cNvPr id="34" name="Text Placeholder 33"/>
          <p:cNvSpPr>
            <a:spLocks noGrp="1"/>
          </p:cNvSpPr>
          <p:nvPr>
            <p:ph type="body" sz="quarter" idx="48"/>
          </p:nvPr>
        </p:nvSpPr>
        <p:spPr/>
        <p:txBody>
          <a:bodyPr/>
          <a:lstStyle/>
          <a:p>
            <a:r>
              <a:rPr lang="en-US" sz="600" b="1" dirty="0">
                <a:solidFill>
                  <a:schemeClr val="bg2"/>
                </a:solidFill>
              </a:rPr>
              <a:t>HALLOWEEN</a:t>
            </a:r>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09679"/>
            <a:ext cx="2275368" cy="977191"/>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Daylight Savings Time</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Remembrance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Black Friday</a:t>
            </a:r>
          </a:p>
        </p:txBody>
      </p:sp>
      <p:sp>
        <p:nvSpPr>
          <p:cNvPr id="46" name="TextBox 45"/>
          <p:cNvSpPr txBox="1"/>
          <p:nvPr/>
        </p:nvSpPr>
        <p:spPr>
          <a:xfrm>
            <a:off x="350874" y="1479708"/>
            <a:ext cx="2810629" cy="1129348"/>
          </a:xfrm>
          <a:prstGeom prst="rect">
            <a:avLst/>
          </a:prstGeom>
          <a:noFill/>
        </p:spPr>
        <p:txBody>
          <a:bodyPr wrap="square" rtlCol="0">
            <a:spAutoFit/>
          </a:bodyPr>
          <a:lstStyle/>
          <a:p>
            <a:pPr lvl="0">
              <a:spcAft>
                <a:spcPts val="600"/>
              </a:spcAft>
              <a:buClr>
                <a:schemeClr val="accent1"/>
              </a:buClr>
            </a:pPr>
            <a:r>
              <a:rPr lang="en-US" sz="1400" b="1" dirty="0">
                <a:solidFill>
                  <a:schemeClr val="accent2"/>
                </a:solidFill>
                <a:cs typeface="Arial"/>
              </a:rPr>
              <a:t>THIS MONTH:</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Thanksgiving (14)</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i="1" dirty="0">
                <a:solidFill>
                  <a:schemeClr val="bg1"/>
                </a:solidFill>
                <a:cs typeface="Arial"/>
              </a:rPr>
              <a:t>Earnings begins mid-October</a:t>
            </a:r>
          </a:p>
          <a:p>
            <a:pPr marL="102870" lvl="0" indent="-102870">
              <a:lnSpc>
                <a:spcPct val="120000"/>
              </a:lnSpc>
              <a:spcAft>
                <a:spcPts val="600"/>
              </a:spcAft>
              <a:buClr>
                <a:schemeClr val="accent2"/>
              </a:buClr>
              <a:buSzPct val="80000"/>
              <a:buFont typeface="Arial" panose="020B0604020202020204" pitchFamily="34" charset="0"/>
              <a:buChar char="•"/>
            </a:pPr>
            <a:r>
              <a:rPr lang="en-US" sz="1100" b="1" dirty="0">
                <a:solidFill>
                  <a:schemeClr val="bg1"/>
                </a:solidFill>
                <a:cs typeface="Arial"/>
              </a:rPr>
              <a:t>Halloween (31)</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26" y="4887634"/>
            <a:ext cx="596372" cy="483748"/>
          </a:xfrm>
          <a:prstGeom prst="rect">
            <a:avLst/>
          </a:prstGeom>
        </p:spPr>
      </p:pic>
      <p:sp>
        <p:nvSpPr>
          <p:cNvPr id="47" name="Rectangle 46"/>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sp>
        <p:nvSpPr>
          <p:cNvPr id="38" name="Text Placeholder 37">
            <a:extLst>
              <a:ext uri="{FF2B5EF4-FFF2-40B4-BE49-F238E27FC236}">
                <a16:creationId xmlns:a16="http://schemas.microsoft.com/office/drawing/2014/main" id="{C1E73449-6452-402C-8AFF-ECB9CC541B3B}"/>
              </a:ext>
            </a:extLst>
          </p:cNvPr>
          <p:cNvSpPr>
            <a:spLocks noGrp="1"/>
          </p:cNvSpPr>
          <p:nvPr>
            <p:ph type="body" sz="quarter" idx="28"/>
          </p:nvPr>
        </p:nvSpPr>
        <p:spPr/>
        <p:txBody>
          <a:bodyPr/>
          <a:lstStyle/>
          <a:p>
            <a:endParaRPr lang="en-US"/>
          </a:p>
        </p:txBody>
      </p:sp>
      <p:pic>
        <p:nvPicPr>
          <p:cNvPr id="53" name="Picture 52">
            <a:extLst>
              <a:ext uri="{FF2B5EF4-FFF2-40B4-BE49-F238E27FC236}">
                <a16:creationId xmlns:a16="http://schemas.microsoft.com/office/drawing/2014/main" id="{BFCC0558-31C4-4A2E-9606-B1435A60C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630" y="3192169"/>
            <a:ext cx="612681" cy="382054"/>
          </a:xfrm>
          <a:prstGeom prst="rect">
            <a:avLst/>
          </a:prstGeom>
        </p:spPr>
      </p:pic>
    </p:spTree>
    <p:extLst>
      <p:ext uri="{BB962C8B-B14F-4D97-AF65-F5344CB8AC3E}">
        <p14:creationId xmlns:p14="http://schemas.microsoft.com/office/powerpoint/2010/main" val="67336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entagon 43"/>
          <p:cNvSpPr/>
          <p:nvPr/>
        </p:nvSpPr>
        <p:spPr>
          <a:xfrm>
            <a:off x="0" y="3429000"/>
            <a:ext cx="3141282" cy="3030418"/>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r>
              <a:rPr lang="en-US" sz="600" b="1" dirty="0">
                <a:solidFill>
                  <a:schemeClr val="bg2"/>
                </a:solidFill>
              </a:rPr>
              <a:t>DAYLIGHT SAVINGS TIME</a:t>
            </a:r>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dirty="0">
              <a:solidFill>
                <a:schemeClr val="tx1"/>
              </a:solidFill>
            </a:endParaRPr>
          </a:p>
        </p:txBody>
      </p:sp>
      <p:sp>
        <p:nvSpPr>
          <p:cNvPr id="17" name="Text Placeholder 16"/>
          <p:cNvSpPr>
            <a:spLocks noGrp="1"/>
          </p:cNvSpPr>
          <p:nvPr>
            <p:ph type="body" sz="quarter" idx="31"/>
          </p:nvPr>
        </p:nvSpPr>
        <p:spPr/>
        <p:txBody>
          <a:bodyPr/>
          <a:lstStyle/>
          <a:p>
            <a:r>
              <a:rPr lang="en-US" sz="600" b="1" dirty="0">
                <a:solidFill>
                  <a:schemeClr val="bg2"/>
                </a:solidFill>
              </a:rPr>
              <a:t>REMEMBRANCE DAY</a:t>
            </a:r>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endParaRPr lang="en-US" dirty="0">
              <a:solidFill>
                <a:schemeClr val="tx1"/>
              </a:solidFill>
            </a:endParaRPr>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dirty="0"/>
          </a:p>
        </p:txBody>
      </p:sp>
      <p:sp>
        <p:nvSpPr>
          <p:cNvPr id="31" name="Text Placeholder 30"/>
          <p:cNvSpPr>
            <a:spLocks noGrp="1"/>
          </p:cNvSpPr>
          <p:nvPr>
            <p:ph type="body" sz="quarter" idx="45"/>
          </p:nvPr>
        </p:nvSpPr>
        <p:spPr/>
        <p:txBody>
          <a:bodyPr/>
          <a:lstStyle/>
          <a:p>
            <a:r>
              <a:rPr lang="en-US" sz="600" b="1" dirty="0">
                <a:solidFill>
                  <a:schemeClr val="bg2"/>
                </a:solidFill>
              </a:rPr>
              <a:t>Q3 EARNINGS FOR BANKS BEGIN</a:t>
            </a: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r>
              <a:rPr lang="en-US" sz="600" b="1" dirty="0">
                <a:solidFill>
                  <a:schemeClr val="accent3"/>
                </a:solidFill>
              </a:rPr>
              <a:t>U.S THANKSGIVING</a:t>
            </a:r>
          </a:p>
        </p:txBody>
      </p:sp>
      <p:sp>
        <p:nvSpPr>
          <p:cNvPr id="35" name="Text Placeholder 34"/>
          <p:cNvSpPr>
            <a:spLocks noGrp="1"/>
          </p:cNvSpPr>
          <p:nvPr>
            <p:ph type="body" sz="quarter" idx="49"/>
          </p:nvPr>
        </p:nvSpPr>
        <p:spPr/>
        <p:txBody>
          <a:bodyPr/>
          <a:lstStyle/>
          <a:p>
            <a:r>
              <a:rPr lang="en-US" sz="600" b="1" dirty="0">
                <a:solidFill>
                  <a:schemeClr val="bg2"/>
                </a:solidFill>
              </a:rPr>
              <a:t>BLACK FRIDAY</a:t>
            </a:r>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5" name="TextBox 44"/>
          <p:cNvSpPr txBox="1"/>
          <p:nvPr/>
        </p:nvSpPr>
        <p:spPr>
          <a:xfrm>
            <a:off x="350874" y="3814271"/>
            <a:ext cx="1692058" cy="2408352"/>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Cyber Monday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Giving Tuesday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First Day of Winter</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Hanukkah</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Christmas Eve</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Christmas</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Boxing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New Year’s Eve</a:t>
            </a:r>
          </a:p>
          <a:p>
            <a:pPr marL="102870" lvl="0" indent="-102870">
              <a:spcAft>
                <a:spcPts val="600"/>
              </a:spcAft>
              <a:buClr>
                <a:srgbClr val="FF6C36"/>
              </a:buClr>
              <a:buSzPct val="80000"/>
              <a:buFont typeface="Arial" panose="020B0604020202020204" pitchFamily="34" charset="0"/>
              <a:buChar char="•"/>
            </a:pPr>
            <a:endParaRPr lang="en-US" sz="1050" dirty="0">
              <a:solidFill>
                <a:srgbClr val="000000">
                  <a:lumMod val="65000"/>
                  <a:lumOff val="35000"/>
                </a:srgbClr>
              </a:solidFill>
              <a:cs typeface="Arial"/>
            </a:endParaRPr>
          </a:p>
        </p:txBody>
      </p:sp>
      <p:sp>
        <p:nvSpPr>
          <p:cNvPr id="46" name="TextBox 45"/>
          <p:cNvSpPr txBox="1"/>
          <p:nvPr/>
        </p:nvSpPr>
        <p:spPr>
          <a:xfrm>
            <a:off x="350874" y="1479708"/>
            <a:ext cx="2810629" cy="1612557"/>
          </a:xfrm>
          <a:prstGeom prst="rect">
            <a:avLst/>
          </a:prstGeom>
          <a:noFill/>
        </p:spPr>
        <p:txBody>
          <a:bodyPr wrap="square" rtlCol="0">
            <a:spAutoFit/>
          </a:bodyPr>
          <a:lstStyle/>
          <a:p>
            <a:pPr lvl="0">
              <a:spcAft>
                <a:spcPts val="600"/>
              </a:spcAft>
              <a:buClr>
                <a:srgbClr val="00837E"/>
              </a:buClr>
            </a:pPr>
            <a:r>
              <a:rPr lang="en-US" sz="1400" b="1" dirty="0">
                <a:solidFill>
                  <a:srgbClr val="053A4F"/>
                </a:solidFill>
                <a:cs typeface="Arial"/>
              </a:rPr>
              <a:t>THIS MONTH:</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Daylight Savings Time (3)</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Remembrance Day (11)</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Black Friday (29)</a:t>
            </a:r>
          </a:p>
          <a:p>
            <a:pPr marL="102870" lvl="0" indent="-102870">
              <a:lnSpc>
                <a:spcPct val="120000"/>
              </a:lnSpc>
              <a:spcAft>
                <a:spcPts val="600"/>
              </a:spcAft>
              <a:buClr>
                <a:srgbClr val="053A4F"/>
              </a:buClr>
              <a:buSzPct val="80000"/>
              <a:buFont typeface="Arial" panose="020B0604020202020204" pitchFamily="34" charset="0"/>
              <a:buChar char="•"/>
            </a:pPr>
            <a:r>
              <a:rPr lang="en-US" sz="1100" b="1" i="1" dirty="0">
                <a:solidFill>
                  <a:srgbClr val="FFFFFF"/>
                </a:solidFill>
                <a:cs typeface="Arial"/>
              </a:rPr>
              <a:t>Q3 Earnings for Banks Begin (November 25-December 6)</a:t>
            </a:r>
          </a:p>
        </p:txBody>
      </p:sp>
      <p:sp>
        <p:nvSpPr>
          <p:cNvPr id="47" name="Rectangle 46"/>
          <p:cNvSpPr/>
          <p:nvPr/>
        </p:nvSpPr>
        <p:spPr>
          <a:xfrm>
            <a:off x="3125972" y="5599198"/>
            <a:ext cx="565674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6" name="Picture 55">
            <a:extLst>
              <a:ext uri="{FF2B5EF4-FFF2-40B4-BE49-F238E27FC236}">
                <a16:creationId xmlns:a16="http://schemas.microsoft.com/office/drawing/2014/main" id="{A6BD631D-34EE-C649-A7E7-C806CE2A7CD2}"/>
              </a:ext>
            </a:extLst>
          </p:cNvPr>
          <p:cNvPicPr>
            <a:picLocks noChangeAspect="1"/>
          </p:cNvPicPr>
          <p:nvPr/>
        </p:nvPicPr>
        <p:blipFill>
          <a:blip r:embed="rId2"/>
          <a:stretch>
            <a:fillRect/>
          </a:stretch>
        </p:blipFill>
        <p:spPr>
          <a:xfrm>
            <a:off x="7342585" y="4861735"/>
            <a:ext cx="534317" cy="533286"/>
          </a:xfrm>
          <a:prstGeom prst="rect">
            <a:avLst/>
          </a:prstGeom>
        </p:spPr>
      </p:pic>
      <p:sp>
        <p:nvSpPr>
          <p:cNvPr id="57" name="Text Placeholder 8">
            <a:extLst>
              <a:ext uri="{FF2B5EF4-FFF2-40B4-BE49-F238E27FC236}">
                <a16:creationId xmlns:a16="http://schemas.microsoft.com/office/drawing/2014/main" id="{73337603-2F13-4E81-9563-4D21B9B5EC29}"/>
              </a:ext>
            </a:extLst>
          </p:cNvPr>
          <p:cNvSpPr>
            <a:spLocks noGrp="1"/>
          </p:cNvSpPr>
          <p:nvPr/>
        </p:nvSpPr>
        <p:spPr>
          <a:xfrm>
            <a:off x="4206240" y="3114912"/>
            <a:ext cx="731520" cy="685800"/>
          </a:xfrm>
          <a:prstGeom prst="rect">
            <a:avLst/>
          </a:prstGeom>
        </p:spPr>
        <p:txBody>
          <a:bodyPr vert="horz" lIns="27432" tIns="27432" rIns="27432" bIns="45720" rtlCol="0" anchor="b" anchorCtr="1">
            <a:noAutofit/>
          </a:bodyPr>
          <a:lstStyle>
            <a:lvl1pPr marL="0" indent="0" algn="ctr" defTabSz="914400" rtl="0" eaLnBrk="1" latinLnBrk="0" hangingPunct="1">
              <a:lnSpc>
                <a:spcPct val="85000"/>
              </a:lnSpc>
              <a:spcBef>
                <a:spcPts val="0"/>
              </a:spcBef>
              <a:buFont typeface="Arial" panose="020B0604020202020204" pitchFamily="34" charset="0"/>
              <a:buNone/>
              <a:defRPr sz="700" kern="1200">
                <a:solidFill>
                  <a:schemeClr val="tx1">
                    <a:lumMod val="85000"/>
                    <a:lumOff val="15000"/>
                  </a:schemeClr>
                </a:solidFill>
                <a:latin typeface="+mn-lt"/>
                <a:ea typeface="+mn-ea"/>
                <a:cs typeface="+mn-cs"/>
              </a:defRPr>
            </a:lvl1pPr>
            <a:lvl2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2pPr>
            <a:lvl3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3pPr>
            <a:lvl4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4pPr>
            <a:lvl5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b="1" dirty="0">
              <a:solidFill>
                <a:schemeClr val="bg2"/>
              </a:solidFill>
            </a:endParaRPr>
          </a:p>
        </p:txBody>
      </p:sp>
      <p:sp>
        <p:nvSpPr>
          <p:cNvPr id="59" name="Text Placeholder 8">
            <a:extLst>
              <a:ext uri="{FF2B5EF4-FFF2-40B4-BE49-F238E27FC236}">
                <a16:creationId xmlns:a16="http://schemas.microsoft.com/office/drawing/2014/main" id="{69E0962B-B416-464F-95F3-67843A16D445}"/>
              </a:ext>
            </a:extLst>
          </p:cNvPr>
          <p:cNvSpPr txBox="1">
            <a:spLocks/>
          </p:cNvSpPr>
          <p:nvPr/>
        </p:nvSpPr>
        <p:spPr>
          <a:xfrm>
            <a:off x="3342096" y="2221991"/>
            <a:ext cx="731520" cy="685800"/>
          </a:xfrm>
          <a:prstGeom prst="rect">
            <a:avLst/>
          </a:prstGeom>
        </p:spPr>
        <p:txBody>
          <a:bodyPr vert="horz" lIns="27432" tIns="27432" rIns="27432" bIns="45720" rtlCol="0" anchor="b" anchorCtr="1">
            <a:noAutofit/>
          </a:bodyPr>
          <a:lstStyle>
            <a:lvl1pPr marL="0" indent="0" algn="ctr" defTabSz="914400" rtl="0" eaLnBrk="1" latinLnBrk="0" hangingPunct="1">
              <a:lnSpc>
                <a:spcPct val="85000"/>
              </a:lnSpc>
              <a:spcBef>
                <a:spcPts val="0"/>
              </a:spcBef>
              <a:buFont typeface="Arial" panose="020B0604020202020204" pitchFamily="34" charset="0"/>
              <a:buNone/>
              <a:defRPr sz="700" kern="1200">
                <a:solidFill>
                  <a:schemeClr val="tx1">
                    <a:lumMod val="85000"/>
                    <a:lumOff val="15000"/>
                  </a:schemeClr>
                </a:solidFill>
                <a:latin typeface="+mn-lt"/>
                <a:ea typeface="+mn-ea"/>
                <a:cs typeface="+mn-cs"/>
              </a:defRPr>
            </a:lvl1pPr>
            <a:lvl2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2pPr>
            <a:lvl3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3pPr>
            <a:lvl4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4pPr>
            <a:lvl5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b="1" dirty="0">
              <a:solidFill>
                <a:schemeClr val="bg2"/>
              </a:solidFill>
            </a:endParaRPr>
          </a:p>
        </p:txBody>
      </p:sp>
      <p:pic>
        <p:nvPicPr>
          <p:cNvPr id="60" name="Picture 59">
            <a:extLst>
              <a:ext uri="{FF2B5EF4-FFF2-40B4-BE49-F238E27FC236}">
                <a16:creationId xmlns:a16="http://schemas.microsoft.com/office/drawing/2014/main" id="{1E6F2504-8A65-4B85-9F20-CCF5EE3B977F}"/>
              </a:ext>
            </a:extLst>
          </p:cNvPr>
          <p:cNvPicPr>
            <a:picLocks noChangeAspect="1"/>
          </p:cNvPicPr>
          <p:nvPr/>
        </p:nvPicPr>
        <p:blipFill>
          <a:blip r:embed="rId3"/>
          <a:stretch>
            <a:fillRect/>
          </a:stretch>
        </p:blipFill>
        <p:spPr>
          <a:xfrm>
            <a:off x="3463953" y="2164367"/>
            <a:ext cx="488085" cy="488085"/>
          </a:xfrm>
          <a:prstGeom prst="rect">
            <a:avLst/>
          </a:prstGeom>
        </p:spPr>
      </p:pic>
      <p:pic>
        <p:nvPicPr>
          <p:cNvPr id="61" name="Picture 60">
            <a:extLst>
              <a:ext uri="{FF2B5EF4-FFF2-40B4-BE49-F238E27FC236}">
                <a16:creationId xmlns:a16="http://schemas.microsoft.com/office/drawing/2014/main" id="{16C77D3C-7216-4870-B773-190B651113DC}"/>
              </a:ext>
            </a:extLst>
          </p:cNvPr>
          <p:cNvPicPr>
            <a:picLocks noChangeAspect="1"/>
          </p:cNvPicPr>
          <p:nvPr/>
        </p:nvPicPr>
        <p:blipFill>
          <a:blip r:embed="rId4"/>
          <a:stretch>
            <a:fillRect/>
          </a:stretch>
        </p:blipFill>
        <p:spPr>
          <a:xfrm>
            <a:off x="4246880" y="3105282"/>
            <a:ext cx="466167" cy="430385"/>
          </a:xfrm>
          <a:prstGeom prst="rect">
            <a:avLst/>
          </a:prstGeom>
        </p:spPr>
      </p:pic>
    </p:spTree>
    <p:extLst>
      <p:ext uri="{BB962C8B-B14F-4D97-AF65-F5344CB8AC3E}">
        <p14:creationId xmlns:p14="http://schemas.microsoft.com/office/powerpoint/2010/main" val="5945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6"/>
          </p:nvPr>
        </p:nvSpPr>
        <p:spPr/>
        <p:txBody>
          <a:bodyPr/>
          <a:lstStyle/>
          <a:p>
            <a:endParaRPr lang="en-US" dirty="0"/>
          </a:p>
        </p:txBody>
      </p:sp>
      <p:sp>
        <p:nvSpPr>
          <p:cNvPr id="45" name="Text Placeholder 44"/>
          <p:cNvSpPr>
            <a:spLocks noGrp="1"/>
          </p:cNvSpPr>
          <p:nvPr>
            <p:ph type="body" sz="quarter" idx="17"/>
          </p:nvPr>
        </p:nvSpPr>
        <p:spPr/>
        <p:txBody>
          <a:bodyPr/>
          <a:lstStyle/>
          <a:p>
            <a:r>
              <a:rPr lang="en-US" sz="600" b="1" dirty="0">
                <a:solidFill>
                  <a:schemeClr val="bg2"/>
                </a:solidFill>
              </a:rPr>
              <a:t>CYBER MONDAY</a:t>
            </a:r>
          </a:p>
        </p:txBody>
      </p:sp>
      <p:sp>
        <p:nvSpPr>
          <p:cNvPr id="46" name="Text Placeholder 45"/>
          <p:cNvSpPr>
            <a:spLocks noGrp="1"/>
          </p:cNvSpPr>
          <p:nvPr>
            <p:ph type="body" sz="quarter" idx="18"/>
          </p:nvPr>
        </p:nvSpPr>
        <p:spPr/>
        <p:txBody>
          <a:bodyPr/>
          <a:lstStyle/>
          <a:p>
            <a:r>
              <a:rPr lang="en-US" sz="600" b="1" dirty="0">
                <a:solidFill>
                  <a:schemeClr val="bg2"/>
                </a:solidFill>
              </a:rPr>
              <a:t>GIVING TUESDAY</a:t>
            </a:r>
          </a:p>
        </p:txBody>
      </p:sp>
      <p:sp>
        <p:nvSpPr>
          <p:cNvPr id="47" name="Text Placeholder 46"/>
          <p:cNvSpPr>
            <a:spLocks noGrp="1"/>
          </p:cNvSpPr>
          <p:nvPr>
            <p:ph type="body" sz="quarter" idx="19"/>
          </p:nvPr>
        </p:nvSpPr>
        <p:spPr/>
        <p:txBody>
          <a:bodyPr/>
          <a:lstStyle/>
          <a:p>
            <a:endParaRPr lang="en-US" dirty="0"/>
          </a:p>
        </p:txBody>
      </p:sp>
      <p:sp>
        <p:nvSpPr>
          <p:cNvPr id="48" name="Text Placeholder 47"/>
          <p:cNvSpPr>
            <a:spLocks noGrp="1"/>
          </p:cNvSpPr>
          <p:nvPr>
            <p:ph type="body" sz="quarter" idx="20"/>
          </p:nvPr>
        </p:nvSpPr>
        <p:spPr/>
        <p:txBody>
          <a:bodyPr/>
          <a:lstStyle/>
          <a:p>
            <a:endParaRPr lang="en-US" dirty="0"/>
          </a:p>
        </p:txBody>
      </p:sp>
      <p:sp>
        <p:nvSpPr>
          <p:cNvPr id="49" name="Text Placeholder 48"/>
          <p:cNvSpPr>
            <a:spLocks noGrp="1"/>
          </p:cNvSpPr>
          <p:nvPr>
            <p:ph type="body" sz="quarter" idx="21"/>
          </p:nvPr>
        </p:nvSpPr>
        <p:spPr/>
        <p:txBody>
          <a:bodyPr/>
          <a:lstStyle/>
          <a:p>
            <a:endParaRPr lang="en-US" dirty="0"/>
          </a:p>
        </p:txBody>
      </p:sp>
      <p:sp>
        <p:nvSpPr>
          <p:cNvPr id="50" name="Text Placeholder 49"/>
          <p:cNvSpPr>
            <a:spLocks noGrp="1"/>
          </p:cNvSpPr>
          <p:nvPr>
            <p:ph type="body" sz="quarter" idx="22"/>
          </p:nvPr>
        </p:nvSpPr>
        <p:spPr/>
        <p:txBody>
          <a:bodyPr/>
          <a:lstStyle/>
          <a:p>
            <a:endParaRPr lang="en-US" dirty="0"/>
          </a:p>
        </p:txBody>
      </p:sp>
      <p:sp>
        <p:nvSpPr>
          <p:cNvPr id="51" name="Text Placeholder 50"/>
          <p:cNvSpPr>
            <a:spLocks noGrp="1"/>
          </p:cNvSpPr>
          <p:nvPr>
            <p:ph type="body" sz="quarter" idx="23"/>
          </p:nvPr>
        </p:nvSpPr>
        <p:spPr/>
        <p:txBody>
          <a:bodyPr/>
          <a:lstStyle/>
          <a:p>
            <a:endParaRPr lang="en-US"/>
          </a:p>
        </p:txBody>
      </p:sp>
      <p:sp>
        <p:nvSpPr>
          <p:cNvPr id="52" name="Text Placeholder 51"/>
          <p:cNvSpPr>
            <a:spLocks noGrp="1"/>
          </p:cNvSpPr>
          <p:nvPr>
            <p:ph type="body" sz="quarter" idx="24"/>
          </p:nvPr>
        </p:nvSpPr>
        <p:spPr/>
        <p:txBody>
          <a:bodyPr/>
          <a:lstStyle/>
          <a:p>
            <a:endParaRPr lang="en-US" dirty="0"/>
          </a:p>
        </p:txBody>
      </p:sp>
      <p:sp>
        <p:nvSpPr>
          <p:cNvPr id="53" name="Text Placeholder 52"/>
          <p:cNvSpPr>
            <a:spLocks noGrp="1"/>
          </p:cNvSpPr>
          <p:nvPr>
            <p:ph type="body" sz="quarter" idx="25"/>
          </p:nvPr>
        </p:nvSpPr>
        <p:spPr/>
        <p:txBody>
          <a:bodyPr/>
          <a:lstStyle/>
          <a:p>
            <a:endParaRPr lang="en-US" dirty="0"/>
          </a:p>
        </p:txBody>
      </p:sp>
      <p:sp>
        <p:nvSpPr>
          <p:cNvPr id="54" name="Text Placeholder 53"/>
          <p:cNvSpPr>
            <a:spLocks noGrp="1"/>
          </p:cNvSpPr>
          <p:nvPr>
            <p:ph type="body" sz="quarter" idx="26"/>
          </p:nvPr>
        </p:nvSpPr>
        <p:spPr/>
        <p:txBody>
          <a:bodyPr/>
          <a:lstStyle/>
          <a:p>
            <a:endParaRPr lang="en-US"/>
          </a:p>
        </p:txBody>
      </p:sp>
      <p:sp>
        <p:nvSpPr>
          <p:cNvPr id="55" name="Text Placeholder 54"/>
          <p:cNvSpPr>
            <a:spLocks noGrp="1"/>
          </p:cNvSpPr>
          <p:nvPr>
            <p:ph type="body" sz="quarter" idx="27"/>
          </p:nvPr>
        </p:nvSpPr>
        <p:spPr/>
        <p:txBody>
          <a:bodyPr/>
          <a:lstStyle/>
          <a:p>
            <a:endParaRPr lang="en-US"/>
          </a:p>
        </p:txBody>
      </p:sp>
      <p:sp>
        <p:nvSpPr>
          <p:cNvPr id="56" name="Text Placeholder 55"/>
          <p:cNvSpPr>
            <a:spLocks noGrp="1"/>
          </p:cNvSpPr>
          <p:nvPr>
            <p:ph type="body" sz="quarter" idx="28"/>
          </p:nvPr>
        </p:nvSpPr>
        <p:spPr/>
        <p:txBody>
          <a:bodyPr/>
          <a:lstStyle/>
          <a:p>
            <a:endParaRPr lang="en-US"/>
          </a:p>
        </p:txBody>
      </p:sp>
      <p:sp>
        <p:nvSpPr>
          <p:cNvPr id="57" name="Text Placeholder 56"/>
          <p:cNvSpPr>
            <a:spLocks noGrp="1"/>
          </p:cNvSpPr>
          <p:nvPr>
            <p:ph type="body" sz="quarter" idx="29"/>
          </p:nvPr>
        </p:nvSpPr>
        <p:spPr/>
        <p:txBody>
          <a:bodyPr/>
          <a:lstStyle/>
          <a:p>
            <a:endParaRPr lang="en-US"/>
          </a:p>
        </p:txBody>
      </p:sp>
      <p:sp>
        <p:nvSpPr>
          <p:cNvPr id="58" name="Text Placeholder 57"/>
          <p:cNvSpPr>
            <a:spLocks noGrp="1"/>
          </p:cNvSpPr>
          <p:nvPr>
            <p:ph type="body" sz="quarter" idx="30"/>
          </p:nvPr>
        </p:nvSpPr>
        <p:spPr/>
        <p:txBody>
          <a:bodyPr/>
          <a:lstStyle/>
          <a:p>
            <a:endParaRPr lang="en-US"/>
          </a:p>
        </p:txBody>
      </p:sp>
      <p:sp>
        <p:nvSpPr>
          <p:cNvPr id="59" name="Text Placeholder 58"/>
          <p:cNvSpPr>
            <a:spLocks noGrp="1"/>
          </p:cNvSpPr>
          <p:nvPr>
            <p:ph type="body" sz="quarter" idx="31"/>
          </p:nvPr>
        </p:nvSpPr>
        <p:spPr/>
        <p:txBody>
          <a:bodyPr/>
          <a:lstStyle/>
          <a:p>
            <a:endParaRPr lang="en-US"/>
          </a:p>
        </p:txBody>
      </p:sp>
      <p:sp>
        <p:nvSpPr>
          <p:cNvPr id="60" name="Text Placeholder 59"/>
          <p:cNvSpPr>
            <a:spLocks noGrp="1"/>
          </p:cNvSpPr>
          <p:nvPr>
            <p:ph type="body" sz="quarter" idx="32"/>
          </p:nvPr>
        </p:nvSpPr>
        <p:spPr/>
        <p:txBody>
          <a:bodyPr/>
          <a:lstStyle/>
          <a:p>
            <a:endParaRPr lang="en-US"/>
          </a:p>
        </p:txBody>
      </p:sp>
      <p:sp>
        <p:nvSpPr>
          <p:cNvPr id="61" name="Text Placeholder 60"/>
          <p:cNvSpPr>
            <a:spLocks noGrp="1"/>
          </p:cNvSpPr>
          <p:nvPr>
            <p:ph type="body" sz="quarter" idx="33"/>
          </p:nvPr>
        </p:nvSpPr>
        <p:spPr/>
        <p:txBody>
          <a:bodyPr/>
          <a:lstStyle/>
          <a:p>
            <a:endParaRPr lang="en-US"/>
          </a:p>
        </p:txBody>
      </p:sp>
      <p:sp>
        <p:nvSpPr>
          <p:cNvPr id="62" name="Text Placeholder 61"/>
          <p:cNvSpPr>
            <a:spLocks noGrp="1"/>
          </p:cNvSpPr>
          <p:nvPr>
            <p:ph type="body" sz="quarter" idx="34"/>
          </p:nvPr>
        </p:nvSpPr>
        <p:spPr/>
        <p:txBody>
          <a:bodyPr/>
          <a:lstStyle/>
          <a:p>
            <a:endParaRPr lang="en-US"/>
          </a:p>
        </p:txBody>
      </p:sp>
      <p:sp>
        <p:nvSpPr>
          <p:cNvPr id="63" name="Text Placeholder 62"/>
          <p:cNvSpPr>
            <a:spLocks noGrp="1"/>
          </p:cNvSpPr>
          <p:nvPr>
            <p:ph type="body" sz="quarter" idx="35"/>
          </p:nvPr>
        </p:nvSpPr>
        <p:spPr/>
        <p:txBody>
          <a:bodyPr/>
          <a:lstStyle/>
          <a:p>
            <a:endParaRPr lang="en-US"/>
          </a:p>
        </p:txBody>
      </p:sp>
      <p:sp>
        <p:nvSpPr>
          <p:cNvPr id="64" name="Text Placeholder 63"/>
          <p:cNvSpPr>
            <a:spLocks noGrp="1"/>
          </p:cNvSpPr>
          <p:nvPr>
            <p:ph type="body" sz="quarter" idx="36"/>
          </p:nvPr>
        </p:nvSpPr>
        <p:spPr/>
        <p:txBody>
          <a:bodyPr/>
          <a:lstStyle/>
          <a:p>
            <a:r>
              <a:rPr lang="en-US" sz="600" b="1" dirty="0">
                <a:solidFill>
                  <a:schemeClr val="bg2"/>
                </a:solidFill>
              </a:rPr>
              <a:t>FIRST DAY OF WINTER</a:t>
            </a:r>
          </a:p>
        </p:txBody>
      </p:sp>
      <p:sp>
        <p:nvSpPr>
          <p:cNvPr id="65" name="Text Placeholder 64"/>
          <p:cNvSpPr>
            <a:spLocks noGrp="1"/>
          </p:cNvSpPr>
          <p:nvPr>
            <p:ph type="body" sz="quarter" idx="37"/>
          </p:nvPr>
        </p:nvSpPr>
        <p:spPr/>
        <p:txBody>
          <a:bodyPr/>
          <a:lstStyle/>
          <a:p>
            <a:endParaRPr lang="en-US" dirty="0"/>
          </a:p>
        </p:txBody>
      </p:sp>
      <p:sp>
        <p:nvSpPr>
          <p:cNvPr id="66" name="Text Placeholder 65"/>
          <p:cNvSpPr>
            <a:spLocks noGrp="1"/>
          </p:cNvSpPr>
          <p:nvPr>
            <p:ph type="body" sz="quarter" idx="38"/>
          </p:nvPr>
        </p:nvSpPr>
        <p:spPr/>
        <p:txBody>
          <a:bodyPr/>
          <a:lstStyle/>
          <a:p>
            <a:endParaRPr lang="en-US" dirty="0"/>
          </a:p>
        </p:txBody>
      </p:sp>
      <p:sp>
        <p:nvSpPr>
          <p:cNvPr id="67" name="Text Placeholder 66"/>
          <p:cNvSpPr>
            <a:spLocks noGrp="1"/>
          </p:cNvSpPr>
          <p:nvPr>
            <p:ph type="body" sz="quarter" idx="39"/>
          </p:nvPr>
        </p:nvSpPr>
        <p:spPr/>
        <p:txBody>
          <a:bodyPr/>
          <a:lstStyle/>
          <a:p>
            <a:r>
              <a:rPr lang="en-US" sz="600" b="1" dirty="0">
                <a:solidFill>
                  <a:schemeClr val="bg2"/>
                </a:solidFill>
              </a:rPr>
              <a:t>CHRISTMAS EVE</a:t>
            </a:r>
          </a:p>
        </p:txBody>
      </p:sp>
      <p:sp>
        <p:nvSpPr>
          <p:cNvPr id="68" name="Text Placeholder 67"/>
          <p:cNvSpPr>
            <a:spLocks noGrp="1"/>
          </p:cNvSpPr>
          <p:nvPr>
            <p:ph type="body" sz="quarter" idx="40"/>
          </p:nvPr>
        </p:nvSpPr>
        <p:spPr/>
        <p:txBody>
          <a:bodyPr/>
          <a:lstStyle/>
          <a:p>
            <a:r>
              <a:rPr lang="en-US" sz="600" b="1" dirty="0">
                <a:solidFill>
                  <a:schemeClr val="bg2"/>
                </a:solidFill>
              </a:rPr>
              <a:t>CHRISTMAS</a:t>
            </a:r>
          </a:p>
        </p:txBody>
      </p:sp>
      <p:sp>
        <p:nvSpPr>
          <p:cNvPr id="69" name="Text Placeholder 68"/>
          <p:cNvSpPr>
            <a:spLocks noGrp="1"/>
          </p:cNvSpPr>
          <p:nvPr>
            <p:ph type="body" sz="quarter" idx="41"/>
          </p:nvPr>
        </p:nvSpPr>
        <p:spPr/>
        <p:txBody>
          <a:bodyPr/>
          <a:lstStyle/>
          <a:p>
            <a:r>
              <a:rPr lang="en-US" sz="600" b="1" dirty="0">
                <a:solidFill>
                  <a:schemeClr val="bg2"/>
                </a:solidFill>
              </a:rPr>
              <a:t>BOXING DAY</a:t>
            </a:r>
          </a:p>
        </p:txBody>
      </p:sp>
      <p:sp>
        <p:nvSpPr>
          <p:cNvPr id="70" name="Text Placeholder 69"/>
          <p:cNvSpPr>
            <a:spLocks noGrp="1"/>
          </p:cNvSpPr>
          <p:nvPr>
            <p:ph type="body" sz="quarter" idx="42"/>
          </p:nvPr>
        </p:nvSpPr>
        <p:spPr/>
        <p:txBody>
          <a:bodyPr/>
          <a:lstStyle/>
          <a:p>
            <a:endParaRPr lang="en-US" sz="600" dirty="0">
              <a:solidFill>
                <a:schemeClr val="tx1"/>
              </a:solidFill>
            </a:endParaRPr>
          </a:p>
        </p:txBody>
      </p:sp>
      <p:sp>
        <p:nvSpPr>
          <p:cNvPr id="71" name="Text Placeholder 70"/>
          <p:cNvSpPr>
            <a:spLocks noGrp="1"/>
          </p:cNvSpPr>
          <p:nvPr>
            <p:ph type="body" sz="quarter" idx="43"/>
          </p:nvPr>
        </p:nvSpPr>
        <p:spPr/>
        <p:txBody>
          <a:bodyPr/>
          <a:lstStyle/>
          <a:p>
            <a:endParaRPr lang="en-US" dirty="0"/>
          </a:p>
        </p:txBody>
      </p:sp>
      <p:sp>
        <p:nvSpPr>
          <p:cNvPr id="72" name="Text Placeholder 71"/>
          <p:cNvSpPr>
            <a:spLocks noGrp="1"/>
          </p:cNvSpPr>
          <p:nvPr>
            <p:ph type="body" sz="quarter" idx="44"/>
          </p:nvPr>
        </p:nvSpPr>
        <p:spPr/>
        <p:txBody>
          <a:bodyPr/>
          <a:lstStyle/>
          <a:p>
            <a:endParaRPr lang="en-US"/>
          </a:p>
        </p:txBody>
      </p:sp>
      <p:sp>
        <p:nvSpPr>
          <p:cNvPr id="73" name="Text Placeholder 72"/>
          <p:cNvSpPr>
            <a:spLocks noGrp="1"/>
          </p:cNvSpPr>
          <p:nvPr>
            <p:ph type="body" sz="quarter" idx="45"/>
          </p:nvPr>
        </p:nvSpPr>
        <p:spPr/>
        <p:txBody>
          <a:bodyPr/>
          <a:lstStyle/>
          <a:p>
            <a:endParaRPr lang="en-US" dirty="0"/>
          </a:p>
        </p:txBody>
      </p:sp>
      <p:sp>
        <p:nvSpPr>
          <p:cNvPr id="74" name="Text Placeholder 73"/>
          <p:cNvSpPr>
            <a:spLocks noGrp="1"/>
          </p:cNvSpPr>
          <p:nvPr>
            <p:ph type="body" sz="quarter" idx="46"/>
          </p:nvPr>
        </p:nvSpPr>
        <p:spPr/>
        <p:txBody>
          <a:bodyPr/>
          <a:lstStyle/>
          <a:p>
            <a:r>
              <a:rPr lang="en-US" sz="600" b="1" dirty="0">
                <a:solidFill>
                  <a:schemeClr val="bg2"/>
                </a:solidFill>
              </a:rPr>
              <a:t>NEW</a:t>
            </a:r>
          </a:p>
          <a:p>
            <a:r>
              <a:rPr lang="en-US" sz="600" b="1" dirty="0">
                <a:solidFill>
                  <a:schemeClr val="bg2"/>
                </a:solidFill>
              </a:rPr>
              <a:t>YEAR’S EVE</a:t>
            </a:r>
          </a:p>
        </p:txBody>
      </p:sp>
      <p:sp>
        <p:nvSpPr>
          <p:cNvPr id="75" name="Text Placeholder 74"/>
          <p:cNvSpPr>
            <a:spLocks noGrp="1"/>
          </p:cNvSpPr>
          <p:nvPr>
            <p:ph type="body" sz="quarter" idx="47"/>
          </p:nvPr>
        </p:nvSpPr>
        <p:spPr/>
        <p:txBody>
          <a:bodyPr/>
          <a:lstStyle/>
          <a:p>
            <a:endParaRPr lang="en-US" sz="600" dirty="0">
              <a:solidFill>
                <a:schemeClr val="tx1"/>
              </a:solidFill>
            </a:endParaRPr>
          </a:p>
        </p:txBody>
      </p:sp>
      <p:sp>
        <p:nvSpPr>
          <p:cNvPr id="76" name="Text Placeholder 75"/>
          <p:cNvSpPr>
            <a:spLocks noGrp="1"/>
          </p:cNvSpPr>
          <p:nvPr>
            <p:ph type="body" sz="quarter" idx="48"/>
          </p:nvPr>
        </p:nvSpPr>
        <p:spPr/>
        <p:txBody>
          <a:bodyPr/>
          <a:lstStyle/>
          <a:p>
            <a:endParaRPr lang="en-US" dirty="0"/>
          </a:p>
        </p:txBody>
      </p:sp>
      <p:sp>
        <p:nvSpPr>
          <p:cNvPr id="77" name="Text Placeholder 76"/>
          <p:cNvSpPr>
            <a:spLocks noGrp="1"/>
          </p:cNvSpPr>
          <p:nvPr>
            <p:ph type="body" sz="quarter" idx="49"/>
          </p:nvPr>
        </p:nvSpPr>
        <p:spPr/>
        <p:txBody>
          <a:bodyPr/>
          <a:lstStyle/>
          <a:p>
            <a:endParaRPr lang="en-US" dirty="0"/>
          </a:p>
        </p:txBody>
      </p:sp>
      <p:sp>
        <p:nvSpPr>
          <p:cNvPr id="78" name="Text Placeholder 77"/>
          <p:cNvSpPr>
            <a:spLocks noGrp="1"/>
          </p:cNvSpPr>
          <p:nvPr>
            <p:ph type="body" sz="quarter" idx="50"/>
          </p:nvPr>
        </p:nvSpPr>
        <p:spPr/>
        <p:txBody>
          <a:bodyPr/>
          <a:lstStyle/>
          <a:p>
            <a:endParaRPr lang="en-US" dirty="0"/>
          </a:p>
        </p:txBody>
      </p:sp>
      <p:sp>
        <p:nvSpPr>
          <p:cNvPr id="79" name="Text Placeholder 78"/>
          <p:cNvSpPr>
            <a:spLocks noGrp="1"/>
          </p:cNvSpPr>
          <p:nvPr>
            <p:ph type="body" sz="quarter" idx="51"/>
          </p:nvPr>
        </p:nvSpPr>
        <p:spPr/>
        <p:txBody>
          <a:bodyPr/>
          <a:lstStyle/>
          <a:p>
            <a:endParaRPr lang="en-US"/>
          </a:p>
        </p:txBody>
      </p:sp>
      <p:sp>
        <p:nvSpPr>
          <p:cNvPr id="80" name="Text Placeholder 79"/>
          <p:cNvSpPr>
            <a:spLocks noGrp="1"/>
          </p:cNvSpPr>
          <p:nvPr>
            <p:ph type="body" sz="quarter" idx="52"/>
          </p:nvPr>
        </p:nvSpPr>
        <p:spPr/>
        <p:txBody>
          <a:bodyPr/>
          <a:lstStyle/>
          <a:p>
            <a:endParaRPr lang="en-US" dirty="0">
              <a:solidFill>
                <a:schemeClr val="tx1"/>
              </a:solidFill>
            </a:endParaRPr>
          </a:p>
        </p:txBody>
      </p:sp>
      <p:sp>
        <p:nvSpPr>
          <p:cNvPr id="81" name="Text Placeholder 80"/>
          <p:cNvSpPr>
            <a:spLocks noGrp="1"/>
          </p:cNvSpPr>
          <p:nvPr>
            <p:ph type="body" sz="quarter" idx="53"/>
          </p:nvPr>
        </p:nvSpPr>
        <p:spPr/>
        <p:txBody>
          <a:bodyPr/>
          <a:lstStyle/>
          <a:p>
            <a:endParaRPr lang="en-US"/>
          </a:p>
        </p:txBody>
      </p:sp>
      <p:sp>
        <p:nvSpPr>
          <p:cNvPr id="82" name="Text Placeholder 81"/>
          <p:cNvSpPr>
            <a:spLocks noGrp="1"/>
          </p:cNvSpPr>
          <p:nvPr>
            <p:ph type="body" sz="quarter" idx="54"/>
          </p:nvPr>
        </p:nvSpPr>
        <p:spPr/>
        <p:txBody>
          <a:bodyPr/>
          <a:lstStyle/>
          <a:p>
            <a:endParaRPr lang="en-US"/>
          </a:p>
        </p:txBody>
      </p:sp>
      <p:sp>
        <p:nvSpPr>
          <p:cNvPr id="83" name="Text Placeholder 82"/>
          <p:cNvSpPr>
            <a:spLocks noGrp="1"/>
          </p:cNvSpPr>
          <p:nvPr>
            <p:ph type="body" sz="quarter" idx="55"/>
          </p:nvPr>
        </p:nvSpPr>
        <p:spPr/>
        <p:txBody>
          <a:bodyPr/>
          <a:lstStyle/>
          <a:p>
            <a:endParaRPr lang="en-US"/>
          </a:p>
        </p:txBody>
      </p:sp>
      <p:sp>
        <p:nvSpPr>
          <p:cNvPr id="84" name="Text Placeholder 83"/>
          <p:cNvSpPr>
            <a:spLocks noGrp="1"/>
          </p:cNvSpPr>
          <p:nvPr>
            <p:ph type="body" sz="quarter" idx="56"/>
          </p:nvPr>
        </p:nvSpPr>
        <p:spPr/>
        <p:txBody>
          <a:bodyPr/>
          <a:lstStyle/>
          <a:p>
            <a:endParaRPr lang="en-US"/>
          </a:p>
        </p:txBody>
      </p:sp>
      <p:sp>
        <p:nvSpPr>
          <p:cNvPr id="85" name="Text Placeholder 84"/>
          <p:cNvSpPr>
            <a:spLocks noGrp="1"/>
          </p:cNvSpPr>
          <p:nvPr>
            <p:ph type="body" sz="quarter" idx="57"/>
          </p:nvPr>
        </p:nvSpPr>
        <p:spPr/>
        <p:txBody>
          <a:bodyPr/>
          <a:lstStyle/>
          <a:p>
            <a:endParaRPr lang="en-US"/>
          </a:p>
        </p:txBody>
      </p:sp>
      <p:sp>
        <p:nvSpPr>
          <p:cNvPr id="86" name="Pentagon 85"/>
          <p:cNvSpPr/>
          <p:nvPr/>
        </p:nvSpPr>
        <p:spPr>
          <a:xfrm>
            <a:off x="0" y="4375768"/>
            <a:ext cx="3146854"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50874" y="4507777"/>
            <a:ext cx="2275368" cy="1377300"/>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Consumer Electronics Show (CES)</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New Year’s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Entertainment Awards Season</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Earnings Season</a:t>
            </a:r>
          </a:p>
        </p:txBody>
      </p:sp>
      <p:sp>
        <p:nvSpPr>
          <p:cNvPr id="88" name="TextBox 87"/>
          <p:cNvSpPr txBox="1"/>
          <p:nvPr/>
        </p:nvSpPr>
        <p:spPr>
          <a:xfrm>
            <a:off x="350874" y="1479708"/>
            <a:ext cx="2322877" cy="2529731"/>
          </a:xfrm>
          <a:prstGeom prst="rect">
            <a:avLst/>
          </a:prstGeom>
          <a:noFill/>
        </p:spPr>
        <p:txBody>
          <a:bodyPr wrap="square" rtlCol="0">
            <a:spAutoFit/>
          </a:bodyPr>
          <a:lstStyle/>
          <a:p>
            <a:pPr lvl="0">
              <a:spcAft>
                <a:spcPts val="600"/>
              </a:spcAft>
              <a:buClr>
                <a:srgbClr val="00837E"/>
              </a:buClr>
            </a:pPr>
            <a:r>
              <a:rPr lang="en-US" sz="1400" b="1" dirty="0">
                <a:solidFill>
                  <a:srgbClr val="053A4F"/>
                </a:solidFill>
                <a:cs typeface="Arial"/>
              </a:rPr>
              <a:t>THIS MONTH:</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Cyber Monday (2)</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Giving Tuesday (3)</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First Day of Winter (21)</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Hanukkah (23-30)</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Christmas Eve (24)</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Christmas (25)</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Boxing Day (26)</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New Year’s Eve (31)</a:t>
            </a:r>
          </a:p>
        </p:txBody>
      </p:sp>
      <p:sp>
        <p:nvSpPr>
          <p:cNvPr id="89" name="Pentagon 88"/>
          <p:cNvSpPr/>
          <p:nvPr/>
        </p:nvSpPr>
        <p:spPr>
          <a:xfrm>
            <a:off x="3339677" y="3989831"/>
            <a:ext cx="5399701" cy="155448"/>
          </a:xfrm>
          <a:prstGeom prst="homePlate">
            <a:avLst>
              <a:gd name="adj" fmla="val 42719"/>
            </a:avLst>
          </a:prstGeom>
          <a:gradFill flip="none" rotWithShape="1">
            <a:gsLst>
              <a:gs pos="0">
                <a:schemeClr val="accent3"/>
              </a:gs>
              <a:gs pos="100000">
                <a:schemeClr val="accent3">
                  <a:alpha val="44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HANUKKAH</a:t>
            </a:r>
          </a:p>
        </p:txBody>
      </p:sp>
      <p:sp>
        <p:nvSpPr>
          <p:cNvPr id="90" name="Pentagon 89"/>
          <p:cNvSpPr/>
          <p:nvPr/>
        </p:nvSpPr>
        <p:spPr>
          <a:xfrm>
            <a:off x="3339678" y="4878831"/>
            <a:ext cx="1514614" cy="155448"/>
          </a:xfrm>
          <a:prstGeom prst="homePlate">
            <a:avLst>
              <a:gd name="adj" fmla="val 0"/>
            </a:avLst>
          </a:prstGeom>
          <a:gradFill flip="none" rotWithShape="1">
            <a:gsLst>
              <a:gs pos="0">
                <a:schemeClr val="accent3">
                  <a:alpha val="43000"/>
                </a:schemeClr>
              </a:gs>
              <a:gs pos="100000">
                <a:schemeClr val="accent3"/>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HANUKKAH</a:t>
            </a: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550" y="3096688"/>
            <a:ext cx="396136" cy="434693"/>
          </a:xfrm>
          <a:prstGeom prst="rect">
            <a:avLst/>
          </a:prstGeom>
        </p:spPr>
      </p:pic>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40" y="4178625"/>
            <a:ext cx="347230" cy="327230"/>
          </a:xfrm>
          <a:prstGeom prst="rect">
            <a:avLst/>
          </a:prstGeom>
        </p:spPr>
      </p:pic>
      <p:pic>
        <p:nvPicPr>
          <p:cNvPr id="93" name="Picture 92">
            <a:extLst>
              <a:ext uri="{FF2B5EF4-FFF2-40B4-BE49-F238E27FC236}">
                <a16:creationId xmlns:a16="http://schemas.microsoft.com/office/drawing/2014/main" id="{5CD9A345-921B-BA45-80BA-6DC6D3BA6C24}"/>
              </a:ext>
            </a:extLst>
          </p:cNvPr>
          <p:cNvPicPr>
            <a:picLocks noChangeAspect="1"/>
          </p:cNvPicPr>
          <p:nvPr/>
        </p:nvPicPr>
        <p:blipFill rotWithShape="1">
          <a:blip r:embed="rId4"/>
          <a:srcRect l="28159" t="24504" r="53824" b="57674"/>
          <a:stretch/>
        </p:blipFill>
        <p:spPr>
          <a:xfrm>
            <a:off x="4961030" y="4825354"/>
            <a:ext cx="616325" cy="609600"/>
          </a:xfrm>
          <a:prstGeom prst="rect">
            <a:avLst/>
          </a:prstGeom>
        </p:spPr>
      </p:pic>
      <p:pic>
        <p:nvPicPr>
          <p:cNvPr id="94" name="Picture 93">
            <a:extLst>
              <a:ext uri="{FF2B5EF4-FFF2-40B4-BE49-F238E27FC236}">
                <a16:creationId xmlns:a16="http://schemas.microsoft.com/office/drawing/2014/main" id="{E7BB4DA5-0BCF-9945-A9B1-A60665B7C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657" y="1354547"/>
            <a:ext cx="515747" cy="484990"/>
          </a:xfrm>
          <a:prstGeom prst="rect">
            <a:avLst/>
          </a:prstGeom>
        </p:spPr>
      </p:pic>
    </p:spTree>
    <p:extLst>
      <p:ext uri="{BB962C8B-B14F-4D97-AF65-F5344CB8AC3E}">
        <p14:creationId xmlns:p14="http://schemas.microsoft.com/office/powerpoint/2010/main" val="74531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4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4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9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9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3" name="Text Placeholder 2"/>
          <p:cNvSpPr>
            <a:spLocks noGrp="1"/>
          </p:cNvSpPr>
          <p:nvPr>
            <p:ph type="body" sz="quarter" idx="17"/>
          </p:nvPr>
        </p:nvSpPr>
        <p:spPr/>
        <p:txBody>
          <a:bodyPr/>
          <a:lstStyle/>
          <a:p>
            <a:endParaRPr lang="en-US" dirty="0">
              <a:solidFill>
                <a:schemeClr val="tx1"/>
              </a:solidFill>
            </a:endParaRPr>
          </a:p>
        </p:txBody>
      </p:sp>
      <p:sp>
        <p:nvSpPr>
          <p:cNvPr id="4" name="Text Placeholder 3"/>
          <p:cNvSpPr>
            <a:spLocks noGrp="1"/>
          </p:cNvSpPr>
          <p:nvPr>
            <p:ph type="body" sz="quarter" idx="18"/>
          </p:nvPr>
        </p:nvSpPr>
        <p:spPr/>
        <p:txBody>
          <a:bodyPr/>
          <a:lstStyle/>
          <a:p>
            <a:r>
              <a:rPr lang="en-US" sz="600" b="1" dirty="0">
                <a:solidFill>
                  <a:schemeClr val="bg2"/>
                </a:solidFill>
              </a:rPr>
              <a:t>NEW</a:t>
            </a:r>
          </a:p>
          <a:p>
            <a:r>
              <a:rPr lang="en-US" sz="600" b="1" dirty="0">
                <a:solidFill>
                  <a:schemeClr val="bg2"/>
                </a:solidFill>
              </a:rPr>
              <a:t>YEAR’S DAY</a:t>
            </a:r>
          </a:p>
        </p:txBody>
      </p:sp>
      <p:sp>
        <p:nvSpPr>
          <p:cNvPr id="5" name="Text Placeholder 4"/>
          <p:cNvSpPr>
            <a:spLocks noGrp="1"/>
          </p:cNvSpPr>
          <p:nvPr>
            <p:ph type="body" sz="quarter" idx="19"/>
          </p:nvPr>
        </p:nvSpPr>
        <p:spPr/>
        <p:txBody>
          <a:bodyPr/>
          <a:lstStyle/>
          <a:p>
            <a:endParaRPr lang="en-US" dirty="0"/>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dirty="0">
              <a:cs typeface="Arial"/>
            </a:endParaRPr>
          </a:p>
        </p:txBody>
      </p:sp>
      <p:sp>
        <p:nvSpPr>
          <p:cNvPr id="16" name="Text Placeholder 15"/>
          <p:cNvSpPr>
            <a:spLocks noGrp="1"/>
          </p:cNvSpPr>
          <p:nvPr>
            <p:ph type="body" sz="quarter" idx="30"/>
          </p:nvPr>
        </p:nvSpPr>
        <p:spPr/>
        <p:txBody>
          <a:bodyPr/>
          <a:lstStyle/>
          <a:p>
            <a:endParaRPr lang="en-US" sz="600" dirty="0">
              <a:solidFill>
                <a:schemeClr val="tx1"/>
              </a:solidFill>
            </a:endParaRPr>
          </a:p>
        </p:txBody>
      </p:sp>
      <p:sp>
        <p:nvSpPr>
          <p:cNvPr id="17" name="Text Placeholder 16"/>
          <p:cNvSpPr>
            <a:spLocks noGrp="1"/>
          </p:cNvSpPr>
          <p:nvPr>
            <p:ph type="body" sz="quarter" idx="31"/>
          </p:nvPr>
        </p:nvSpPr>
        <p:spPr/>
        <p:txBody>
          <a:bodyPr/>
          <a:lstStyle/>
          <a:p>
            <a:endParaRPr lang="en-US" dirty="0">
              <a:solidFill>
                <a:schemeClr val="tx1"/>
              </a:solidFill>
            </a:endParaRPr>
          </a:p>
        </p:txBody>
      </p:sp>
      <p:sp>
        <p:nvSpPr>
          <p:cNvPr id="18" name="Text Placeholder 17"/>
          <p:cNvSpPr>
            <a:spLocks noGrp="1"/>
          </p:cNvSpPr>
          <p:nvPr>
            <p:ph type="body" sz="quarter" idx="32"/>
          </p:nvPr>
        </p:nvSpPr>
        <p:spPr/>
        <p:txBody>
          <a:bodyPr/>
          <a:lstStyle/>
          <a:p>
            <a:endParaRPr lang="en-US" sz="600" b="1" dirty="0">
              <a:solidFill>
                <a:schemeClr val="bg2"/>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sz="600" b="1" dirty="0">
              <a:solidFill>
                <a:schemeClr val="bg2"/>
              </a:solidFill>
            </a:endParaRP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5" name="Pentagon 44"/>
          <p:cNvSpPr/>
          <p:nvPr/>
        </p:nvSpPr>
        <p:spPr>
          <a:xfrm>
            <a:off x="0" y="3694176"/>
            <a:ext cx="3161502" cy="2759455"/>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50874" y="3848607"/>
            <a:ext cx="2593494" cy="2492990"/>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endParaRPr lang="en-US" sz="1100" b="1" dirty="0">
              <a:solidFill>
                <a:srgbClr val="FF0000"/>
              </a:solidFill>
              <a:cs typeface="Arial"/>
            </a:endParaRP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Groundhog Day</a:t>
            </a:r>
          </a:p>
          <a:p>
            <a:pPr marL="102870" lvl="0" indent="-102870">
              <a:spcAft>
                <a:spcPts val="600"/>
              </a:spcAft>
              <a:buClr>
                <a:schemeClr val="bg2"/>
              </a:buClr>
              <a:buSzPct val="80000"/>
              <a:buFont typeface="Arial" panose="020B0604020202020204" pitchFamily="34" charset="0"/>
              <a:buChar char="•"/>
            </a:pPr>
            <a:r>
              <a:rPr lang="en-US" sz="1050" dirty="0" err="1">
                <a:solidFill>
                  <a:schemeClr val="tx1">
                    <a:lumMod val="65000"/>
                    <a:lumOff val="35000"/>
                  </a:schemeClr>
                </a:solidFill>
                <a:cs typeface="Arial"/>
              </a:rPr>
              <a:t>Winterlude</a:t>
            </a:r>
            <a:endParaRPr lang="en-US" sz="1050" dirty="0">
              <a:solidFill>
                <a:schemeClr val="tx1">
                  <a:lumMod val="65000"/>
                  <a:lumOff val="35000"/>
                </a:schemeClr>
              </a:solidFill>
              <a:cs typeface="Arial"/>
            </a:endParaRP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Chinese New Year</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Valentine’s Day </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National Flag of Canada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Canadian International Auto Show</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Family Day</a:t>
            </a:r>
          </a:p>
          <a:p>
            <a:pPr marL="102870" lvl="0" indent="-102870">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91st Annual Academy Awards</a:t>
            </a:r>
          </a:p>
          <a:p>
            <a:pPr marL="102870" lvl="0" indent="-102870">
              <a:spcAft>
                <a:spcPts val="600"/>
              </a:spcAft>
              <a:buClr>
                <a:schemeClr val="bg2"/>
              </a:buClr>
              <a:buSzPct val="80000"/>
              <a:buFont typeface="Arial" panose="020B0604020202020204" pitchFamily="34" charset="0"/>
              <a:buChar char="•"/>
            </a:pPr>
            <a:endParaRPr lang="en-US" sz="1050" dirty="0">
              <a:solidFill>
                <a:schemeClr val="tx1">
                  <a:lumMod val="65000"/>
                  <a:lumOff val="35000"/>
                </a:schemeClr>
              </a:solidFill>
              <a:cs typeface="Arial"/>
            </a:endParaRPr>
          </a:p>
        </p:txBody>
      </p:sp>
      <p:sp>
        <p:nvSpPr>
          <p:cNvPr id="47" name="TextBox 46"/>
          <p:cNvSpPr txBox="1"/>
          <p:nvPr/>
        </p:nvSpPr>
        <p:spPr>
          <a:xfrm>
            <a:off x="350873" y="1459183"/>
            <a:ext cx="2810629" cy="2375843"/>
          </a:xfrm>
          <a:prstGeom prst="rect">
            <a:avLst/>
          </a:prstGeom>
          <a:noFill/>
        </p:spPr>
        <p:txBody>
          <a:bodyPr wrap="square" rtlCol="0" anchor="t">
            <a:spAutoFit/>
          </a:bodyPr>
          <a:lstStyle/>
          <a:p>
            <a:pPr lvl="0">
              <a:spcAft>
                <a:spcPts val="600"/>
              </a:spcAft>
              <a:buClr>
                <a:schemeClr val="accent3"/>
              </a:buClr>
            </a:pPr>
            <a:r>
              <a:rPr lang="en-US" sz="1400" b="1" dirty="0">
                <a:solidFill>
                  <a:schemeClr val="accent3"/>
                </a:solidFill>
                <a:cs typeface="Arial"/>
              </a:rPr>
              <a:t>THIS MONTH:</a:t>
            </a:r>
          </a:p>
          <a:p>
            <a:pPr marL="102870" lvl="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New Year's Day (1)</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Consumer Electronics Show (8-11)</a:t>
            </a: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Montreal International Auto </a:t>
            </a:r>
            <a:br>
              <a:rPr lang="en-US" sz="1100" b="1" dirty="0">
                <a:solidFill>
                  <a:schemeClr val="bg1"/>
                </a:solidFill>
                <a:cs typeface="Arial"/>
              </a:rPr>
            </a:br>
            <a:r>
              <a:rPr lang="en-US" sz="1100" b="1" dirty="0">
                <a:solidFill>
                  <a:schemeClr val="bg1"/>
                </a:solidFill>
                <a:cs typeface="Arial"/>
              </a:rPr>
              <a:t>Show (18-27)</a:t>
            </a:r>
            <a:endParaRPr lang="en-US" sz="1100" b="1" i="1" dirty="0">
              <a:solidFill>
                <a:schemeClr val="bg1"/>
              </a:solidFill>
              <a:cs typeface="Arial"/>
            </a:endParaRPr>
          </a:p>
          <a:p>
            <a:pPr marL="102870" indent="-102870">
              <a:lnSpc>
                <a:spcPct val="120000"/>
              </a:lnSpc>
              <a:spcAft>
                <a:spcPts val="600"/>
              </a:spcAft>
              <a:buClr>
                <a:schemeClr val="accent3"/>
              </a:buClr>
              <a:buSzPct val="80000"/>
              <a:buFont typeface="Arial" panose="020B0604020202020204" pitchFamily="34" charset="0"/>
              <a:buChar char="•"/>
            </a:pPr>
            <a:r>
              <a:rPr lang="en-US" sz="1100" b="1" i="1" dirty="0">
                <a:solidFill>
                  <a:schemeClr val="bg1"/>
                </a:solidFill>
                <a:cs typeface="Arial"/>
              </a:rPr>
              <a:t>Q4 Earnings/Annual Earnings begin </a:t>
            </a:r>
            <a:br>
              <a:rPr lang="en-US" sz="1100" b="1" i="1" dirty="0">
                <a:solidFill>
                  <a:schemeClr val="bg1"/>
                </a:solidFill>
                <a:cs typeface="Arial"/>
              </a:rPr>
            </a:br>
            <a:r>
              <a:rPr lang="en-US" sz="1100" b="1" i="1" dirty="0">
                <a:solidFill>
                  <a:schemeClr val="bg1"/>
                </a:solidFill>
                <a:cs typeface="Arial"/>
              </a:rPr>
              <a:t>(January 28-February 28)</a:t>
            </a:r>
            <a:endParaRPr lang="en-US" sz="1100" b="1" dirty="0">
              <a:solidFill>
                <a:schemeClr val="bg1"/>
              </a:solidFill>
              <a:cs typeface="Arial"/>
            </a:endParaRPr>
          </a:p>
          <a:p>
            <a:pPr marL="102870" indent="-102870">
              <a:lnSpc>
                <a:spcPct val="120000"/>
              </a:lnSpc>
              <a:spcAft>
                <a:spcPts val="600"/>
              </a:spcAft>
              <a:buClr>
                <a:schemeClr val="accent3"/>
              </a:buClr>
              <a:buSzPct val="80000"/>
              <a:buFont typeface="Arial" panose="020B0604020202020204" pitchFamily="34" charset="0"/>
              <a:buChar char="•"/>
            </a:pPr>
            <a:r>
              <a:rPr lang="en-US" sz="1100" b="1" dirty="0">
                <a:solidFill>
                  <a:schemeClr val="bg1"/>
                </a:solidFill>
                <a:cs typeface="Arial"/>
              </a:rPr>
              <a:t>Entertainment Awards Season</a:t>
            </a:r>
          </a:p>
          <a:p>
            <a:pPr marL="102870" indent="-102870">
              <a:lnSpc>
                <a:spcPct val="120000"/>
              </a:lnSpc>
              <a:spcAft>
                <a:spcPts val="600"/>
              </a:spcAft>
              <a:buClr>
                <a:schemeClr val="accent3"/>
              </a:buClr>
            </a:pPr>
            <a:endParaRPr lang="en-US" sz="1100" b="1" dirty="0">
              <a:solidFill>
                <a:schemeClr val="tx1">
                  <a:lumMod val="65000"/>
                  <a:lumOff val="35000"/>
                </a:schemeClr>
              </a:solidFill>
            </a:endParaRPr>
          </a:p>
        </p:txBody>
      </p:sp>
      <p:pic>
        <p:nvPicPr>
          <p:cNvPr id="65" name="Picture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357" y="1302630"/>
            <a:ext cx="666335" cy="526511"/>
          </a:xfrm>
          <a:prstGeom prst="rect">
            <a:avLst/>
          </a:prstGeom>
        </p:spPr>
      </p:pic>
      <p:sp>
        <p:nvSpPr>
          <p:cNvPr id="56" name="Pentagon 55">
            <a:extLst>
              <a:ext uri="{FF2B5EF4-FFF2-40B4-BE49-F238E27FC236}">
                <a16:creationId xmlns:a16="http://schemas.microsoft.com/office/drawing/2014/main" id="{2E65A4A4-1AA4-C54C-88D9-0451EE28B2F4}"/>
              </a:ext>
            </a:extLst>
          </p:cNvPr>
          <p:cNvSpPr/>
          <p:nvPr/>
        </p:nvSpPr>
        <p:spPr>
          <a:xfrm>
            <a:off x="4903446" y="2221990"/>
            <a:ext cx="3064401" cy="146549"/>
          </a:xfrm>
          <a:prstGeom prst="homePlate">
            <a:avLst>
              <a:gd name="adj" fmla="val 0"/>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CONSUMER ELECTRONICS SHOW</a:t>
            </a:r>
          </a:p>
        </p:txBody>
      </p:sp>
      <p:sp>
        <p:nvSpPr>
          <p:cNvPr id="57" name="Pentagon 56">
            <a:extLst>
              <a:ext uri="{FF2B5EF4-FFF2-40B4-BE49-F238E27FC236}">
                <a16:creationId xmlns:a16="http://schemas.microsoft.com/office/drawing/2014/main" id="{64ECF7C4-E009-7346-948C-94421806F0D5}"/>
              </a:ext>
            </a:extLst>
          </p:cNvPr>
          <p:cNvSpPr/>
          <p:nvPr/>
        </p:nvSpPr>
        <p:spPr>
          <a:xfrm>
            <a:off x="7236327" y="3105911"/>
            <a:ext cx="1503050" cy="166367"/>
          </a:xfrm>
          <a:prstGeom prst="homePlate">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8" name="Pentagon 57">
            <a:extLst>
              <a:ext uri="{FF2B5EF4-FFF2-40B4-BE49-F238E27FC236}">
                <a16:creationId xmlns:a16="http://schemas.microsoft.com/office/drawing/2014/main" id="{1EE2BE08-E9EB-8C40-AF44-58742E2E1F25}"/>
              </a:ext>
            </a:extLst>
          </p:cNvPr>
          <p:cNvSpPr/>
          <p:nvPr/>
        </p:nvSpPr>
        <p:spPr>
          <a:xfrm>
            <a:off x="3342096" y="4883910"/>
            <a:ext cx="731520" cy="158353"/>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9" name="Pentagon 58">
            <a:extLst>
              <a:ext uri="{FF2B5EF4-FFF2-40B4-BE49-F238E27FC236}">
                <a16:creationId xmlns:a16="http://schemas.microsoft.com/office/drawing/2014/main" id="{09DA88A2-CD85-DF4E-AA82-C53BC4539958}"/>
              </a:ext>
            </a:extLst>
          </p:cNvPr>
          <p:cNvSpPr/>
          <p:nvPr/>
        </p:nvSpPr>
        <p:spPr>
          <a:xfrm>
            <a:off x="3342096" y="4001459"/>
            <a:ext cx="5397282" cy="153272"/>
          </a:xfrm>
          <a:prstGeom prst="homePlate">
            <a:avLst/>
          </a:prstGeom>
          <a:gradFill flip="none" rotWithShape="1">
            <a:gsLst>
              <a:gs pos="0">
                <a:schemeClr val="accent1">
                  <a:alpha val="62000"/>
                </a:schemeClr>
              </a:gs>
              <a:gs pos="99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MONTREAL INTERNATIONAL AUTO SHOW</a:t>
            </a:r>
          </a:p>
        </p:txBody>
      </p:sp>
    </p:spTree>
    <p:extLst>
      <p:ext uri="{BB962C8B-B14F-4D97-AF65-F5344CB8AC3E}">
        <p14:creationId xmlns:p14="http://schemas.microsoft.com/office/powerpoint/2010/main" val="5818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sz="600" dirty="0">
              <a:solidFill>
                <a:schemeClr val="tx1"/>
              </a:solidFill>
            </a:endParaRPr>
          </a:p>
        </p:txBody>
      </p:sp>
      <p:sp>
        <p:nvSpPr>
          <p:cNvPr id="8" name="Text Placeholder 7"/>
          <p:cNvSpPr>
            <a:spLocks noGrp="1"/>
          </p:cNvSpPr>
          <p:nvPr>
            <p:ph type="body" sz="quarter" idx="22"/>
          </p:nvPr>
        </p:nvSpPr>
        <p:spPr/>
        <p:txBody>
          <a:bodyPr/>
          <a:lstStyle/>
          <a:p>
            <a:r>
              <a:rPr lang="en-US" sz="600" b="1" dirty="0">
                <a:solidFill>
                  <a:schemeClr val="bg2"/>
                </a:solidFill>
              </a:rPr>
              <a:t>GROUNDHOG DAY</a:t>
            </a:r>
          </a:p>
        </p:txBody>
      </p:sp>
      <p:sp>
        <p:nvSpPr>
          <p:cNvPr id="9" name="Text Placeholder 8"/>
          <p:cNvSpPr>
            <a:spLocks noGrp="1"/>
          </p:cNvSpPr>
          <p:nvPr>
            <p:ph type="body" sz="quarter" idx="23"/>
          </p:nvPr>
        </p:nvSpPr>
        <p:spPr/>
        <p:txBody>
          <a:bodyPr/>
          <a:lstStyle/>
          <a:p>
            <a:r>
              <a:rPr lang="en-US" sz="600" b="1" dirty="0">
                <a:solidFill>
                  <a:schemeClr val="bg2"/>
                </a:solidFill>
              </a:rPr>
              <a:t>NFL SUPER BOWL</a:t>
            </a:r>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r>
              <a:rPr lang="en-US" sz="600" b="1" dirty="0">
                <a:solidFill>
                  <a:schemeClr val="bg2"/>
                </a:solidFill>
              </a:rPr>
              <a:t>CHINESE </a:t>
            </a:r>
            <a:br>
              <a:rPr lang="en-US" sz="600" b="1" dirty="0">
                <a:solidFill>
                  <a:schemeClr val="bg2"/>
                </a:solidFill>
              </a:rPr>
            </a:br>
            <a:r>
              <a:rPr lang="en-US" sz="600" b="1" dirty="0">
                <a:solidFill>
                  <a:schemeClr val="bg2"/>
                </a:solidFill>
              </a:rPr>
              <a:t>NEW YEAR</a:t>
            </a:r>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dirty="0"/>
          </a:p>
        </p:txBody>
      </p:sp>
      <p:sp>
        <p:nvSpPr>
          <p:cNvPr id="61" name="Text Placeholder 18">
            <a:extLst>
              <a:ext uri="{FF2B5EF4-FFF2-40B4-BE49-F238E27FC236}">
                <a16:creationId xmlns:a16="http://schemas.microsoft.com/office/drawing/2014/main" id="{369EDEF9-F1DB-AF42-B60A-C99D05A2B2E7}"/>
              </a:ext>
            </a:extLst>
          </p:cNvPr>
          <p:cNvSpPr>
            <a:spLocks noGrp="1"/>
          </p:cNvSpPr>
          <p:nvPr>
            <p:ph type="body" sz="quarter" idx="33"/>
          </p:nvPr>
        </p:nvSpPr>
        <p:spPr/>
        <p:txBody>
          <a:bodyPr/>
          <a:lstStyle/>
          <a:p>
            <a:endParaRPr lang="en-US" sz="600" b="1" dirty="0">
              <a:solidFill>
                <a:schemeClr val="accent2"/>
              </a:solidFill>
            </a:endParaRPr>
          </a:p>
        </p:txBody>
      </p:sp>
      <p:sp>
        <p:nvSpPr>
          <p:cNvPr id="20" name="Text Placeholder 19"/>
          <p:cNvSpPr>
            <a:spLocks noGrp="1"/>
          </p:cNvSpPr>
          <p:nvPr>
            <p:ph type="body" sz="quarter" idx="34"/>
          </p:nvPr>
        </p:nvSpPr>
        <p:spPr/>
        <p:txBody>
          <a:bodyPr/>
          <a:lstStyle/>
          <a:p>
            <a:r>
              <a:rPr lang="en-US" sz="600" b="1" dirty="0">
                <a:solidFill>
                  <a:schemeClr val="bg2"/>
                </a:solidFill>
              </a:rPr>
              <a:t>VALENTINE’S DAY</a:t>
            </a:r>
          </a:p>
        </p:txBody>
      </p:sp>
      <p:sp>
        <p:nvSpPr>
          <p:cNvPr id="21" name="Text Placeholder 20"/>
          <p:cNvSpPr>
            <a:spLocks noGrp="1"/>
          </p:cNvSpPr>
          <p:nvPr>
            <p:ph type="body" sz="quarter" idx="35"/>
          </p:nvPr>
        </p:nvSpPr>
        <p:spPr/>
        <p:txBody>
          <a:bodyPr/>
          <a:lstStyle/>
          <a:p>
            <a:r>
              <a:rPr lang="en-US" sz="600" b="1" dirty="0">
                <a:solidFill>
                  <a:schemeClr val="accent3"/>
                </a:solidFill>
              </a:rPr>
              <a:t>NATIONAL FLAG OF CANADA DAY</a:t>
            </a:r>
          </a:p>
          <a:p>
            <a:endParaRPr lang="en-US" sz="600" b="1" dirty="0">
              <a:solidFill>
                <a:schemeClr val="accent3"/>
              </a:solidFill>
            </a:endParaRPr>
          </a:p>
          <a:p>
            <a:r>
              <a:rPr lang="en-US" sz="600" b="1" dirty="0">
                <a:solidFill>
                  <a:schemeClr val="bg2"/>
                </a:solidFill>
              </a:rPr>
              <a:t>ANNUALS/YEAR END EARNINGS</a:t>
            </a:r>
          </a:p>
        </p:txBody>
      </p:sp>
      <p:sp>
        <p:nvSpPr>
          <p:cNvPr id="22" name="Text Placeholder 21"/>
          <p:cNvSpPr>
            <a:spLocks noGrp="1"/>
          </p:cNvSpPr>
          <p:nvPr>
            <p:ph type="body" sz="quarter" idx="36"/>
          </p:nvPr>
        </p:nvSpPr>
        <p:spPr/>
        <p:txBody>
          <a:bodyPr/>
          <a:lstStyle/>
          <a:p>
            <a:endParaRPr lang="en-US" dirty="0"/>
          </a:p>
        </p:txBody>
      </p:sp>
      <p:sp>
        <p:nvSpPr>
          <p:cNvPr id="23" name="Text Placeholder 22"/>
          <p:cNvSpPr>
            <a:spLocks noGrp="1"/>
          </p:cNvSpPr>
          <p:nvPr>
            <p:ph type="body" sz="quarter" idx="37"/>
          </p:nvPr>
        </p:nvSpPr>
        <p:spPr/>
        <p:txBody>
          <a:bodyPr/>
          <a:lstStyle/>
          <a:p>
            <a:endParaRPr lang="en-US" dirty="0"/>
          </a:p>
        </p:txBody>
      </p:sp>
      <p:sp>
        <p:nvSpPr>
          <p:cNvPr id="24" name="Text Placeholder 23"/>
          <p:cNvSpPr>
            <a:spLocks noGrp="1"/>
          </p:cNvSpPr>
          <p:nvPr>
            <p:ph type="body" sz="quarter" idx="38"/>
          </p:nvPr>
        </p:nvSpPr>
        <p:spPr/>
        <p:txBody>
          <a:bodyPr/>
          <a:lstStyle/>
          <a:p>
            <a:endParaRPr lang="en-US" sz="600" b="1" dirty="0">
              <a:solidFill>
                <a:schemeClr val="bg2"/>
              </a:solidFill>
            </a:endParaRPr>
          </a:p>
          <a:p>
            <a:endParaRPr lang="en-US" sz="600" b="1" dirty="0">
              <a:solidFill>
                <a:schemeClr val="accent3"/>
              </a:solidFill>
            </a:endParaRPr>
          </a:p>
          <a:p>
            <a:r>
              <a:rPr lang="en-US" sz="600" b="1" dirty="0">
                <a:solidFill>
                  <a:schemeClr val="accent3"/>
                </a:solidFill>
              </a:rPr>
              <a:t>FAMILY DAY</a:t>
            </a:r>
          </a:p>
          <a:p>
            <a:endParaRPr lang="en-US" sz="600" b="1" dirty="0">
              <a:solidFill>
                <a:schemeClr val="bg2"/>
              </a:solidFill>
            </a:endParaRPr>
          </a:p>
          <a:p>
            <a:r>
              <a:rPr lang="en-US" sz="600" b="1" dirty="0">
                <a:solidFill>
                  <a:schemeClr val="bg2"/>
                </a:solidFill>
              </a:rPr>
              <a:t>Q4 EARNINGS FOR BANKS BEGINS</a:t>
            </a:r>
          </a:p>
        </p:txBody>
      </p:sp>
      <p:sp>
        <p:nvSpPr>
          <p:cNvPr id="25" name="Text Placeholder 24"/>
          <p:cNvSpPr>
            <a:spLocks noGrp="1"/>
          </p:cNvSpPr>
          <p:nvPr>
            <p:ph type="body" sz="quarter" idx="39"/>
          </p:nvPr>
        </p:nvSpPr>
        <p:spPr/>
        <p:txBody>
          <a:bodyPr/>
          <a:lstStyle/>
          <a:p>
            <a:endParaRPr lang="en-US" dirty="0"/>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r>
              <a:rPr lang="en-US" sz="600" b="1" dirty="0">
                <a:solidFill>
                  <a:schemeClr val="bg2"/>
                </a:solidFill>
              </a:rPr>
              <a:t>91</a:t>
            </a:r>
            <a:r>
              <a:rPr lang="en-US" sz="600" b="1" baseline="30000" dirty="0">
                <a:solidFill>
                  <a:schemeClr val="bg2"/>
                </a:solidFill>
              </a:rPr>
              <a:t>TH</a:t>
            </a:r>
            <a:r>
              <a:rPr lang="en-US" sz="600" b="1" dirty="0">
                <a:solidFill>
                  <a:schemeClr val="bg2"/>
                </a:solidFill>
              </a:rPr>
              <a:t> ACADEMY AWARDS</a:t>
            </a:r>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520269"/>
            <a:ext cx="3141282" cy="1933362"/>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723325"/>
            <a:ext cx="2275368" cy="1219565"/>
          </a:xfrm>
          <a:prstGeom prst="rect">
            <a:avLst/>
          </a:prstGeom>
          <a:noFill/>
        </p:spPr>
        <p:txBody>
          <a:bodyPr wrap="square" rtlCol="0">
            <a:spAutoFit/>
          </a:bodyPr>
          <a:lstStyle/>
          <a:p>
            <a:pPr lvl="0">
              <a:spcAft>
                <a:spcPts val="600"/>
              </a:spcAft>
            </a:pPr>
            <a:r>
              <a:rPr lang="en-US" sz="1100" b="1" dirty="0">
                <a:solidFill>
                  <a:schemeClr val="tx1">
                    <a:lumMod val="65000"/>
                    <a:lumOff val="35000"/>
                  </a:schemeClr>
                </a:solidFill>
                <a:cs typeface="Arial"/>
              </a:rPr>
              <a:t>LOOKING AHEAD:</a:t>
            </a:r>
            <a:endParaRPr lang="en-US" sz="1100" b="1" dirty="0">
              <a:solidFill>
                <a:srgbClr val="FF0000"/>
              </a:solidFill>
              <a:cs typeface="Arial"/>
            </a:endParaRPr>
          </a:p>
          <a:p>
            <a:pPr marL="102870" lvl="0" indent="-102870">
              <a:lnSpc>
                <a:spcPct val="90000"/>
              </a:lnSpc>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Prospectors &amp; Developers Association of Canada Conference (PDAC)</a:t>
            </a:r>
          </a:p>
          <a:p>
            <a:pPr marL="102870" lvl="0" indent="-102870">
              <a:lnSpc>
                <a:spcPct val="90000"/>
              </a:lnSpc>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International Women's Day</a:t>
            </a:r>
          </a:p>
          <a:p>
            <a:pPr marL="102870" lvl="0" indent="-102870">
              <a:lnSpc>
                <a:spcPct val="90000"/>
              </a:lnSpc>
              <a:spcAft>
                <a:spcPts val="600"/>
              </a:spcAft>
              <a:buClr>
                <a:schemeClr val="bg2"/>
              </a:buClr>
              <a:buSzPct val="80000"/>
              <a:buFont typeface="Arial" panose="020B0604020202020204" pitchFamily="34" charset="0"/>
              <a:buChar char="•"/>
            </a:pPr>
            <a:r>
              <a:rPr lang="en-US" sz="1050" dirty="0">
                <a:solidFill>
                  <a:schemeClr val="tx1">
                    <a:lumMod val="65000"/>
                    <a:lumOff val="35000"/>
                  </a:schemeClr>
                </a:solidFill>
                <a:cs typeface="Arial"/>
              </a:rPr>
              <a:t>Daylight Savings Time</a:t>
            </a:r>
          </a:p>
        </p:txBody>
      </p:sp>
      <p:sp>
        <p:nvSpPr>
          <p:cNvPr id="46" name="TextBox 45"/>
          <p:cNvSpPr txBox="1"/>
          <p:nvPr/>
        </p:nvSpPr>
        <p:spPr>
          <a:xfrm>
            <a:off x="350873" y="1459183"/>
            <a:ext cx="2810629" cy="3031599"/>
          </a:xfrm>
          <a:prstGeom prst="rect">
            <a:avLst/>
          </a:prstGeom>
          <a:noFill/>
        </p:spPr>
        <p:txBody>
          <a:bodyPr wrap="square" rtlCol="0" anchor="t">
            <a:spAutoFit/>
          </a:bodyPr>
          <a:lstStyle/>
          <a:p>
            <a:pPr lvl="0">
              <a:spcAft>
                <a:spcPts val="600"/>
              </a:spcAft>
              <a:buClr>
                <a:srgbClr val="00607F"/>
              </a:buClr>
            </a:pPr>
            <a:r>
              <a:rPr lang="en-US" sz="1400" b="1" dirty="0">
                <a:solidFill>
                  <a:srgbClr val="00607F"/>
                </a:solidFill>
                <a:cs typeface="Arial"/>
              </a:rPr>
              <a:t>THIS MONTH:</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Groundhog Day (2)</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Chinese New Year (5)</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Valentine’s Day (14)</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National Flag of Canada Day (15)</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Canadian International Auto Show (15-24)</a:t>
            </a:r>
          </a:p>
          <a:p>
            <a:pPr marL="102870" lvl="0" indent="-102870">
              <a:spcAft>
                <a:spcPts val="600"/>
              </a:spcAft>
              <a:buClr>
                <a:srgbClr val="00607F"/>
              </a:buClr>
              <a:buSzPct val="80000"/>
              <a:buFont typeface="Arial" panose="020B0604020202020204" pitchFamily="34" charset="0"/>
              <a:buChar char="•"/>
            </a:pPr>
            <a:r>
              <a:rPr lang="en-US" sz="1100" b="1" i="1" dirty="0">
                <a:solidFill>
                  <a:srgbClr val="FFFFFF"/>
                </a:solidFill>
                <a:cs typeface="Arial"/>
              </a:rPr>
              <a:t>Annuals/Year End Earnings begin (February 15-March 30)</a:t>
            </a:r>
            <a:endParaRPr lang="en-US" sz="1100" b="1" dirty="0">
              <a:solidFill>
                <a:srgbClr val="FFFFFF"/>
              </a:solidFill>
              <a:cs typeface="Arial"/>
            </a:endParaRP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Family Day (18)</a:t>
            </a:r>
          </a:p>
          <a:p>
            <a:pPr marL="102870" lvl="0" indent="-102870">
              <a:spcAft>
                <a:spcPts val="600"/>
              </a:spcAft>
              <a:buClr>
                <a:srgbClr val="00607F"/>
              </a:buClr>
              <a:buSzPct val="80000"/>
              <a:buFont typeface="Arial" panose="020B0604020202020204" pitchFamily="34" charset="0"/>
              <a:buChar char="•"/>
            </a:pPr>
            <a:r>
              <a:rPr lang="en-US" sz="1100" b="1" i="1" dirty="0">
                <a:solidFill>
                  <a:srgbClr val="FFFFFF"/>
                </a:solidFill>
                <a:cs typeface="Arial"/>
              </a:rPr>
              <a:t>Q4 Earnings/Annual Earnings for Banks begin (February 18-28)</a:t>
            </a:r>
            <a:endParaRPr lang="en-US" sz="1100" b="1" dirty="0">
              <a:solidFill>
                <a:srgbClr val="FFFFFF"/>
              </a:solidFill>
              <a:cs typeface="Arial"/>
            </a:endParaRPr>
          </a:p>
          <a:p>
            <a:pPr lvl="0">
              <a:spcAft>
                <a:spcPts val="600"/>
              </a:spcAft>
              <a:buClr>
                <a:srgbClr val="00607F"/>
              </a:buClr>
              <a:buSzPct val="80000"/>
            </a:pPr>
            <a:endParaRPr lang="en-US" sz="1100" b="1" dirty="0">
              <a:solidFill>
                <a:srgbClr val="FFFFFF"/>
              </a:solidFill>
              <a:cs typeface="Arial"/>
            </a:endParaRPr>
          </a:p>
        </p:txBody>
      </p:sp>
      <p:sp>
        <p:nvSpPr>
          <p:cNvPr id="51" name="Rectangle 50"/>
          <p:cNvSpPr/>
          <p:nvPr/>
        </p:nvSpPr>
        <p:spPr>
          <a:xfrm>
            <a:off x="3190437" y="5599198"/>
            <a:ext cx="5592278"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883" y="1226060"/>
            <a:ext cx="473468" cy="534917"/>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00479">
            <a:off x="3451257" y="2244972"/>
            <a:ext cx="564972" cy="368446"/>
          </a:xfrm>
          <a:prstGeom prst="rect">
            <a:avLst/>
          </a:prstGeom>
        </p:spPr>
      </p:pic>
      <p:sp>
        <p:nvSpPr>
          <p:cNvPr id="60" name="Rectangle 59"/>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62" name="Group 61"/>
          <p:cNvGrpSpPr/>
          <p:nvPr/>
        </p:nvGrpSpPr>
        <p:grpSpPr>
          <a:xfrm>
            <a:off x="3008204" y="5724130"/>
            <a:ext cx="5759374" cy="670848"/>
            <a:chOff x="3008204" y="5724130"/>
            <a:chExt cx="5759374" cy="670848"/>
          </a:xfrm>
        </p:grpSpPr>
        <p:sp>
          <p:nvSpPr>
            <p:cNvPr id="63" name="Freeform 62"/>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FEBRUARY IS BLACK HISTORY MONTH</a:t>
              </a:r>
              <a:endParaRPr lang="en-US" sz="1200" cap="all" spc="150" dirty="0">
                <a:solidFill>
                  <a:schemeClr val="bg1"/>
                </a:solidFill>
              </a:endParaRPr>
            </a:p>
          </p:txBody>
        </p:sp>
      </p:grpSp>
      <p:pic>
        <p:nvPicPr>
          <p:cNvPr id="59" name="Picture 58">
            <a:extLst>
              <a:ext uri="{FF2B5EF4-FFF2-40B4-BE49-F238E27FC236}">
                <a16:creationId xmlns:a16="http://schemas.microsoft.com/office/drawing/2014/main" id="{4152A78B-DEF7-CA42-9A16-89952F416D1C}"/>
              </a:ext>
            </a:extLst>
          </p:cNvPr>
          <p:cNvPicPr>
            <a:picLocks noChangeAspect="1"/>
          </p:cNvPicPr>
          <p:nvPr/>
        </p:nvPicPr>
        <p:blipFill>
          <a:blip r:embed="rId4">
            <a:alphaModFix amt="31000"/>
            <a:extLst>
              <a:ext uri="{28A0092B-C50C-407E-A947-70E740481C1C}">
                <a14:useLocalDpi xmlns:a14="http://schemas.microsoft.com/office/drawing/2010/main" val="0"/>
              </a:ext>
            </a:extLst>
          </a:blip>
          <a:stretch>
            <a:fillRect/>
          </a:stretch>
        </p:blipFill>
        <p:spPr>
          <a:xfrm>
            <a:off x="6690599" y="3314075"/>
            <a:ext cx="273279" cy="240570"/>
          </a:xfrm>
          <a:prstGeom prst="rect">
            <a:avLst/>
          </a:prstGeom>
        </p:spPr>
      </p:pic>
      <p:pic>
        <p:nvPicPr>
          <p:cNvPr id="53" name="Picture 52">
            <a:extLst>
              <a:ext uri="{FF2B5EF4-FFF2-40B4-BE49-F238E27FC236}">
                <a16:creationId xmlns:a16="http://schemas.microsoft.com/office/drawing/2014/main" id="{6F3A2CDF-4F92-6945-B24A-27F548BE433C}"/>
              </a:ext>
            </a:extLst>
          </p:cNvPr>
          <p:cNvPicPr>
            <a:picLocks noChangeAspect="1"/>
          </p:cNvPicPr>
          <p:nvPr/>
        </p:nvPicPr>
        <p:blipFill rotWithShape="1">
          <a:blip r:embed="rId5"/>
          <a:srcRect l="40335" t="41932" r="40579" b="42062"/>
          <a:stretch/>
        </p:blipFill>
        <p:spPr>
          <a:xfrm>
            <a:off x="4854291" y="2221992"/>
            <a:ext cx="815850" cy="482680"/>
          </a:xfrm>
          <a:prstGeom prst="rect">
            <a:avLst/>
          </a:prstGeom>
        </p:spPr>
      </p:pic>
      <p:pic>
        <p:nvPicPr>
          <p:cNvPr id="70" name="Picture 69">
            <a:extLst>
              <a:ext uri="{FF2B5EF4-FFF2-40B4-BE49-F238E27FC236}">
                <a16:creationId xmlns:a16="http://schemas.microsoft.com/office/drawing/2014/main" id="{B3A2B725-03B8-F74A-92FE-90E7F78D9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3081" y="4830414"/>
            <a:ext cx="509549" cy="485106"/>
          </a:xfrm>
          <a:prstGeom prst="rect">
            <a:avLst/>
          </a:prstGeom>
        </p:spPr>
      </p:pic>
      <p:sp>
        <p:nvSpPr>
          <p:cNvPr id="72" name="Pentagon 71">
            <a:extLst>
              <a:ext uri="{FF2B5EF4-FFF2-40B4-BE49-F238E27FC236}">
                <a16:creationId xmlns:a16="http://schemas.microsoft.com/office/drawing/2014/main" id="{5C32544E-3E18-7C45-A9F7-E07D08E257B5}"/>
              </a:ext>
            </a:extLst>
          </p:cNvPr>
          <p:cNvSpPr/>
          <p:nvPr/>
        </p:nvSpPr>
        <p:spPr>
          <a:xfrm>
            <a:off x="8007857" y="3119555"/>
            <a:ext cx="731521" cy="153271"/>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73" name="Pentagon 72">
            <a:extLst>
              <a:ext uri="{FF2B5EF4-FFF2-40B4-BE49-F238E27FC236}">
                <a16:creationId xmlns:a16="http://schemas.microsoft.com/office/drawing/2014/main" id="{4C7116E3-18C2-EF48-A4EC-581022617351}"/>
              </a:ext>
            </a:extLst>
          </p:cNvPr>
          <p:cNvSpPr/>
          <p:nvPr/>
        </p:nvSpPr>
        <p:spPr>
          <a:xfrm>
            <a:off x="3364811" y="4893718"/>
            <a:ext cx="757960" cy="137325"/>
          </a:xfrm>
          <a:prstGeom prst="homePlate">
            <a:avLst>
              <a:gd name="adj" fmla="val 0"/>
            </a:avLst>
          </a:prstGeom>
          <a:gradFill flip="none" rotWithShape="1">
            <a:gsLst>
              <a:gs pos="0">
                <a:schemeClr val="bg2">
                  <a:alpha val="45000"/>
                </a:schemeClr>
              </a:gs>
              <a:gs pos="99000">
                <a:schemeClr val="bg2"/>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67" name="Pentagon 71">
            <a:extLst>
              <a:ext uri="{FF2B5EF4-FFF2-40B4-BE49-F238E27FC236}">
                <a16:creationId xmlns:a16="http://schemas.microsoft.com/office/drawing/2014/main" id="{2CB4DB82-08AA-48F4-9E3B-2A8BCFB243A1}"/>
              </a:ext>
            </a:extLst>
          </p:cNvPr>
          <p:cNvSpPr/>
          <p:nvPr/>
        </p:nvSpPr>
        <p:spPr>
          <a:xfrm>
            <a:off x="3351239" y="3985446"/>
            <a:ext cx="5259112" cy="167883"/>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CANADIAN INTERNATIONAL AUTO SHOW</a:t>
            </a:r>
          </a:p>
        </p:txBody>
      </p:sp>
    </p:spTree>
    <p:extLst>
      <p:ext uri="{BB962C8B-B14F-4D97-AF65-F5344CB8AC3E}">
        <p14:creationId xmlns:p14="http://schemas.microsoft.com/office/powerpoint/2010/main" val="94670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dirty="0">
              <a:solidFill>
                <a:schemeClr val="tx1"/>
              </a:solidFill>
            </a:endParaRPr>
          </a:p>
        </p:txBody>
      </p:sp>
      <p:sp>
        <p:nvSpPr>
          <p:cNvPr id="10" name="Text Placeholder 9"/>
          <p:cNvSpPr>
            <a:spLocks noGrp="1"/>
          </p:cNvSpPr>
          <p:nvPr>
            <p:ph type="body" sz="quarter" idx="24"/>
          </p:nvPr>
        </p:nvSpPr>
        <p:spPr/>
        <p:txBody>
          <a:bodyPr/>
          <a:lstStyle/>
          <a:p>
            <a:endParaRPr lang="en-US" dirty="0"/>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dirty="0">
              <a:solidFill>
                <a:schemeClr val="tx1"/>
              </a:solidFill>
            </a:endParaRPr>
          </a:p>
        </p:txBody>
      </p:sp>
      <p:sp>
        <p:nvSpPr>
          <p:cNvPr id="14" name="Text Placeholder 13"/>
          <p:cNvSpPr>
            <a:spLocks noGrp="1"/>
          </p:cNvSpPr>
          <p:nvPr>
            <p:ph type="body" sz="quarter" idx="28"/>
          </p:nvPr>
        </p:nvSpPr>
        <p:spPr/>
        <p:txBody>
          <a:bodyPr/>
          <a:lstStyle/>
          <a:p>
            <a:r>
              <a:rPr lang="en-US" sz="600" b="1" dirty="0">
                <a:solidFill>
                  <a:schemeClr val="bg2"/>
                </a:solidFill>
              </a:rPr>
              <a:t>INTERNATIONAL WOMEN’S DAY</a:t>
            </a:r>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dirty="0"/>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dirty="0"/>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r>
              <a:rPr lang="en-US" sz="600" b="1" dirty="0">
                <a:solidFill>
                  <a:schemeClr val="bg2"/>
                </a:solidFill>
              </a:rPr>
              <a:t>ST. PATRICK’S DAY</a:t>
            </a:r>
          </a:p>
          <a:p>
            <a:endParaRPr lang="en-US" sz="600" b="1" dirty="0">
              <a:solidFill>
                <a:schemeClr val="bg2"/>
              </a:solidFill>
            </a:endParaRPr>
          </a:p>
        </p:txBody>
      </p:sp>
      <p:sp>
        <p:nvSpPr>
          <p:cNvPr id="24" name="Text Placeholder 23"/>
          <p:cNvSpPr>
            <a:spLocks noGrp="1"/>
          </p:cNvSpPr>
          <p:nvPr>
            <p:ph type="body" sz="quarter" idx="38"/>
          </p:nvPr>
        </p:nvSpPr>
        <p:spPr/>
        <p:txBody>
          <a:bodyPr/>
          <a:lstStyle/>
          <a:p>
            <a:endParaRPr lang="en-US" dirty="0"/>
          </a:p>
        </p:txBody>
      </p:sp>
      <p:sp>
        <p:nvSpPr>
          <p:cNvPr id="25" name="Text Placeholder 24"/>
          <p:cNvSpPr>
            <a:spLocks noGrp="1"/>
          </p:cNvSpPr>
          <p:nvPr>
            <p:ph type="body" sz="quarter" idx="39"/>
          </p:nvPr>
        </p:nvSpPr>
        <p:spPr/>
        <p:txBody>
          <a:bodyPr/>
          <a:lstStyle/>
          <a:p>
            <a:endParaRPr lang="en-US" sz="600" dirty="0">
              <a:solidFill>
                <a:schemeClr val="tx1"/>
              </a:solidFill>
            </a:endParaRPr>
          </a:p>
        </p:txBody>
      </p:sp>
      <p:sp>
        <p:nvSpPr>
          <p:cNvPr id="26" name="Text Placeholder 25"/>
          <p:cNvSpPr>
            <a:spLocks noGrp="1"/>
          </p:cNvSpPr>
          <p:nvPr>
            <p:ph type="body" sz="quarter" idx="40"/>
          </p:nvPr>
        </p:nvSpPr>
        <p:spPr/>
        <p:txBody>
          <a:bodyPr/>
          <a:lstStyle/>
          <a:p>
            <a:r>
              <a:rPr lang="en-US" sz="600" b="1" dirty="0">
                <a:solidFill>
                  <a:schemeClr val="bg2"/>
                </a:solidFill>
              </a:rPr>
              <a:t>FIRST DAY OF SPRING</a:t>
            </a:r>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dirty="0"/>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44" name="Pentagon 43"/>
          <p:cNvSpPr/>
          <p:nvPr/>
        </p:nvSpPr>
        <p:spPr>
          <a:xfrm>
            <a:off x="0" y="4369981"/>
            <a:ext cx="3141282" cy="2083650"/>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534643"/>
            <a:ext cx="2275368" cy="1692771"/>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LOOKING AHEAD:</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April Fool’s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Easter</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Earth Day</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Tax Day</a:t>
            </a:r>
          </a:p>
          <a:p>
            <a:pPr marL="102870" lvl="0" indent="-102870">
              <a:spcAft>
                <a:spcPts val="600"/>
              </a:spcAft>
              <a:buClr>
                <a:srgbClr val="FF6C36"/>
              </a:buClr>
              <a:buSzPct val="80000"/>
              <a:buFont typeface="Arial" panose="020B0604020202020204" pitchFamily="34" charset="0"/>
              <a:buChar char="•"/>
            </a:pPr>
            <a:endParaRPr lang="en-US" sz="1050" dirty="0">
              <a:solidFill>
                <a:srgbClr val="000000">
                  <a:lumMod val="65000"/>
                  <a:lumOff val="35000"/>
                </a:srgbClr>
              </a:solidFill>
              <a:cs typeface="Arial"/>
            </a:endParaRPr>
          </a:p>
          <a:p>
            <a:pPr marL="102870" lvl="0" indent="-102870">
              <a:spcAft>
                <a:spcPts val="600"/>
              </a:spcAft>
              <a:buClr>
                <a:srgbClr val="FF6C36"/>
              </a:buClr>
              <a:buSzPct val="80000"/>
              <a:buFont typeface="Arial" panose="020B0604020202020204" pitchFamily="34" charset="0"/>
              <a:buChar char="•"/>
            </a:pPr>
            <a:endParaRPr lang="en-US" sz="1050" dirty="0">
              <a:solidFill>
                <a:srgbClr val="000000">
                  <a:lumMod val="65000"/>
                  <a:lumOff val="35000"/>
                </a:srgbClr>
              </a:solidFill>
              <a:cs typeface="Arial"/>
            </a:endParaRPr>
          </a:p>
        </p:txBody>
      </p:sp>
      <p:sp>
        <p:nvSpPr>
          <p:cNvPr id="46" name="TextBox 45"/>
          <p:cNvSpPr txBox="1"/>
          <p:nvPr/>
        </p:nvSpPr>
        <p:spPr>
          <a:xfrm>
            <a:off x="350873" y="1459183"/>
            <a:ext cx="2810629" cy="2655920"/>
          </a:xfrm>
          <a:prstGeom prst="rect">
            <a:avLst/>
          </a:prstGeom>
          <a:noFill/>
        </p:spPr>
        <p:txBody>
          <a:bodyPr wrap="square" rtlCol="0">
            <a:spAutoFit/>
          </a:bodyPr>
          <a:lstStyle/>
          <a:p>
            <a:pPr lvl="0">
              <a:spcAft>
                <a:spcPts val="600"/>
              </a:spcAft>
              <a:buClr>
                <a:srgbClr val="00607F"/>
              </a:buClr>
            </a:pPr>
            <a:r>
              <a:rPr lang="en-US" sz="1400" b="1" dirty="0">
                <a:solidFill>
                  <a:srgbClr val="00607F"/>
                </a:solidFill>
                <a:cs typeface="Arial"/>
              </a:rPr>
              <a:t>THIS MONTH:</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Prospectors &amp; Developers Association of Canada Conference (PDAC) (3-6)</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International Women’s Day (8)</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Daylight Savings Time (10)</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March Break (11-15)</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JUNO Awards (16-17)</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St. Patrick’s Day (17)</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First Day of Spring (20)</a:t>
            </a:r>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960" y="3989831"/>
            <a:ext cx="451553" cy="440945"/>
          </a:xfrm>
          <a:prstGeom prst="rect">
            <a:avLst/>
          </a:prstGeom>
        </p:spPr>
      </p:pic>
      <p:sp>
        <p:nvSpPr>
          <p:cNvPr id="58" name="Rectangle 57"/>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60" name="Group 59"/>
          <p:cNvGrpSpPr/>
          <p:nvPr/>
        </p:nvGrpSpPr>
        <p:grpSpPr>
          <a:xfrm>
            <a:off x="3008204" y="5724130"/>
            <a:ext cx="5759374" cy="670848"/>
            <a:chOff x="3008204" y="5724130"/>
            <a:chExt cx="5759374" cy="670848"/>
          </a:xfrm>
        </p:grpSpPr>
        <p:sp>
          <p:nvSpPr>
            <p:cNvPr id="61" name="Freeform 60"/>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a:solidFill>
                    <a:schemeClr val="bg1"/>
                  </a:solidFill>
                </a:rPr>
                <a:t>MARCH IS RED CROSS MONTH</a:t>
              </a:r>
              <a:endParaRPr lang="en-US" sz="1200" cap="all" spc="150" dirty="0">
                <a:solidFill>
                  <a:schemeClr val="bg1"/>
                </a:solidFill>
              </a:endParaRPr>
            </a:p>
          </p:txBody>
        </p:sp>
      </p:grpSp>
      <p:sp>
        <p:nvSpPr>
          <p:cNvPr id="64" name="Pentagon 63">
            <a:extLst>
              <a:ext uri="{FF2B5EF4-FFF2-40B4-BE49-F238E27FC236}">
                <a16:creationId xmlns:a16="http://schemas.microsoft.com/office/drawing/2014/main" id="{CC3B69D3-A01F-7E48-8392-D58DADCCA1C3}"/>
              </a:ext>
            </a:extLst>
          </p:cNvPr>
          <p:cNvSpPr/>
          <p:nvPr/>
        </p:nvSpPr>
        <p:spPr>
          <a:xfrm>
            <a:off x="3346402" y="2217287"/>
            <a:ext cx="3069240" cy="153272"/>
          </a:xfrm>
          <a:prstGeom prst="homePlate">
            <a:avLst>
              <a:gd name="adj" fmla="val 0"/>
            </a:avLst>
          </a:prstGeom>
          <a:gradFill flip="none" rotWithShape="1">
            <a:gsLst>
              <a:gs pos="100000">
                <a:schemeClr val="bg2"/>
              </a:gs>
              <a:gs pos="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PDAC</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500000" flipH="1">
            <a:off x="7487654" y="2243854"/>
            <a:ext cx="249184" cy="451866"/>
          </a:xfrm>
          <a:prstGeom prst="rect">
            <a:avLst/>
          </a:prstGeom>
        </p:spPr>
      </p:pic>
      <p:sp>
        <p:nvSpPr>
          <p:cNvPr id="49" name="Pentagon 63">
            <a:extLst>
              <a:ext uri="{FF2B5EF4-FFF2-40B4-BE49-F238E27FC236}">
                <a16:creationId xmlns:a16="http://schemas.microsoft.com/office/drawing/2014/main" id="{1C5D7C2A-CBC3-41D3-9B3F-A29F5206D4FE}"/>
              </a:ext>
            </a:extLst>
          </p:cNvPr>
          <p:cNvSpPr/>
          <p:nvPr/>
        </p:nvSpPr>
        <p:spPr>
          <a:xfrm>
            <a:off x="3337256" y="3099816"/>
            <a:ext cx="5430322" cy="153271"/>
          </a:xfrm>
          <a:prstGeom prst="homePlate">
            <a:avLst>
              <a:gd name="adj" fmla="val 0"/>
            </a:avLst>
          </a:prstGeom>
          <a:gradFill flip="none" rotWithShape="1">
            <a:gsLst>
              <a:gs pos="0">
                <a:schemeClr val="accent4">
                  <a:lumMod val="60000"/>
                  <a:lumOff val="40000"/>
                </a:schemeClr>
              </a:gs>
              <a:gs pos="50000">
                <a:schemeClr val="accent1"/>
              </a:gs>
              <a:gs pos="100000">
                <a:schemeClr val="accent1"/>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MARCH BREAK</a:t>
            </a:r>
          </a:p>
        </p:txBody>
      </p:sp>
      <p:sp>
        <p:nvSpPr>
          <p:cNvPr id="50" name="Pentagon 71">
            <a:extLst>
              <a:ext uri="{FF2B5EF4-FFF2-40B4-BE49-F238E27FC236}">
                <a16:creationId xmlns:a16="http://schemas.microsoft.com/office/drawing/2014/main" id="{BCB4D5B1-6F6B-4DB2-A536-CF595C3AA03E}"/>
              </a:ext>
            </a:extLst>
          </p:cNvPr>
          <p:cNvSpPr/>
          <p:nvPr/>
        </p:nvSpPr>
        <p:spPr>
          <a:xfrm>
            <a:off x="8007858" y="3255744"/>
            <a:ext cx="731520" cy="153270"/>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JUNO</a:t>
            </a:r>
          </a:p>
        </p:txBody>
      </p:sp>
      <p:sp>
        <p:nvSpPr>
          <p:cNvPr id="52" name="Pentagon 63">
            <a:extLst>
              <a:ext uri="{FF2B5EF4-FFF2-40B4-BE49-F238E27FC236}">
                <a16:creationId xmlns:a16="http://schemas.microsoft.com/office/drawing/2014/main" id="{D74FA87D-136D-41A2-A527-E4D3AA34F4F0}"/>
              </a:ext>
            </a:extLst>
          </p:cNvPr>
          <p:cNvSpPr/>
          <p:nvPr/>
        </p:nvSpPr>
        <p:spPr>
          <a:xfrm>
            <a:off x="3361835" y="3994911"/>
            <a:ext cx="720925" cy="165766"/>
          </a:xfrm>
          <a:prstGeom prst="homePlate">
            <a:avLst>
              <a:gd name="adj" fmla="val 0"/>
            </a:avLst>
          </a:prstGeom>
          <a:gradFill flip="none" rotWithShape="1">
            <a:gsLst>
              <a:gs pos="100000">
                <a:schemeClr val="bg2"/>
              </a:gs>
              <a:gs pos="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AWARDS</a:t>
            </a:r>
          </a:p>
        </p:txBody>
      </p:sp>
    </p:spTree>
    <p:extLst>
      <p:ext uri="{BB962C8B-B14F-4D97-AF65-F5344CB8AC3E}">
        <p14:creationId xmlns:p14="http://schemas.microsoft.com/office/powerpoint/2010/main" val="485416600"/>
      </p:ext>
    </p:extLst>
  </p:cSld>
  <p:clrMapOvr>
    <a:masterClrMapping/>
  </p:clrMapOvr>
</p:sld>
</file>

<file path=ppt/theme/theme1.xml><?xml version="1.0" encoding="utf-8"?>
<a:theme xmlns:a="http://schemas.openxmlformats.org/drawingml/2006/main" name="Office Theme">
  <a:themeElements>
    <a:clrScheme name="CISION">
      <a:dk1>
        <a:srgbClr val="000000"/>
      </a:dk1>
      <a:lt1>
        <a:srgbClr val="FFFFFF"/>
      </a:lt1>
      <a:dk2>
        <a:srgbClr val="14B693"/>
      </a:dk2>
      <a:lt2>
        <a:srgbClr val="FF6C36"/>
      </a:lt2>
      <a:accent1>
        <a:srgbClr val="00837E"/>
      </a:accent1>
      <a:accent2>
        <a:srgbClr val="053A4F"/>
      </a:accent2>
      <a:accent3>
        <a:srgbClr val="00607F"/>
      </a:accent3>
      <a:accent4>
        <a:srgbClr val="7FAEAB"/>
      </a:accent4>
      <a:accent5>
        <a:srgbClr val="698991"/>
      </a:accent5>
      <a:accent6>
        <a:srgbClr val="6995A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6CB3512513A740B5B449C4D9ADDB2C" ma:contentTypeVersion="20" ma:contentTypeDescription="Create a new document." ma:contentTypeScope="" ma:versionID="741e8b28a365032a7d2f850b6185754e">
  <xsd:schema xmlns:xsd="http://www.w3.org/2001/XMLSchema" xmlns:xs="http://www.w3.org/2001/XMLSchema" xmlns:p="http://schemas.microsoft.com/office/2006/metadata/properties" xmlns:ns1="http://schemas.microsoft.com/sharepoint/v3" xmlns:ns3="dea76623-7253-4e75-a24e-c6af1658d75e" xmlns:ns4="f89d4473-e7ce-4c53-a370-7ee264d9d1e0" targetNamespace="http://schemas.microsoft.com/office/2006/metadata/properties" ma:root="true" ma:fieldsID="15042dc6dc76a7be271b388dcacfb6bb" ns1:_="" ns3:_="" ns4:_="">
    <xsd:import namespace="http://schemas.microsoft.com/sharepoint/v3"/>
    <xsd:import namespace="dea76623-7253-4e75-a24e-c6af1658d75e"/>
    <xsd:import namespace="f89d4473-e7ce-4c53-a370-7ee264d9d1e0"/>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76623-7253-4e75-a24e-c6af1658d75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9d4473-e7ce-4c53-a370-7ee264d9d1e0"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dea76623-7253-4e75-a24e-c6af1658d75e" xsi:nil="true"/>
    <MigrationWizIdPermissionLevels xmlns="dea76623-7253-4e75-a24e-c6af1658d75e" xsi:nil="true"/>
    <_ip_UnifiedCompliancePolicyUIAction xmlns="http://schemas.microsoft.com/sharepoint/v3" xsi:nil="true"/>
    <_ip_UnifiedCompliancePolicyProperties xmlns="http://schemas.microsoft.com/sharepoint/v3" xsi:nil="true"/>
    <MigrationWizIdPermissions xmlns="dea76623-7253-4e75-a24e-c6af1658d75e" xsi:nil="true"/>
    <MigrationWizIdDocumentLibraryPermissions xmlns="dea76623-7253-4e75-a24e-c6af1658d75e" xsi:nil="true"/>
    <MigrationWizIdSecurityGroups xmlns="dea76623-7253-4e75-a24e-c6af1658d75e" xsi:nil="true"/>
  </documentManagement>
</p:properties>
</file>

<file path=customXml/itemProps1.xml><?xml version="1.0" encoding="utf-8"?>
<ds:datastoreItem xmlns:ds="http://schemas.openxmlformats.org/officeDocument/2006/customXml" ds:itemID="{EB4D9F86-6385-4B2D-A274-4E299AEC4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a76623-7253-4e75-a24e-c6af1658d75e"/>
    <ds:schemaRef ds:uri="f89d4473-e7ce-4c53-a370-7ee264d9d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3A0D6-34A3-4F0B-9A28-8CBD901ACBEF}">
  <ds:schemaRefs>
    <ds:schemaRef ds:uri="http://schemas.microsoft.com/sharepoint/v3/contenttype/forms"/>
  </ds:schemaRefs>
</ds:datastoreItem>
</file>

<file path=customXml/itemProps3.xml><?xml version="1.0" encoding="utf-8"?>
<ds:datastoreItem xmlns:ds="http://schemas.openxmlformats.org/officeDocument/2006/customXml" ds:itemID="{A9B35270-F15B-46DC-9773-51865BC17FF1}">
  <ds:schemaRefs>
    <ds:schemaRef ds:uri="http://schemas.microsoft.com/office/2006/metadata/properties"/>
    <ds:schemaRef ds:uri="http://purl.org/dc/dcmitype/"/>
    <ds:schemaRef ds:uri="http://www.w3.org/XML/1998/namespace"/>
    <ds:schemaRef ds:uri="http://schemas.openxmlformats.org/package/2006/metadata/core-properties"/>
    <ds:schemaRef ds:uri="dea76623-7253-4e75-a24e-c6af1658d75e"/>
    <ds:schemaRef ds:uri="f89d4473-e7ce-4c53-a370-7ee264d9d1e0"/>
    <ds:schemaRef ds:uri="http://purl.org/dc/terms/"/>
    <ds:schemaRef ds:uri="http://schemas.microsoft.com/office/2006/documentManagement/types"/>
    <ds:schemaRef ds:uri="http://schemas.microsoft.com/office/infopath/2007/PartnerControl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6547</TotalTime>
  <Words>742</Words>
  <Application>Microsoft Office PowerPoint</Application>
  <PresentationFormat>Letter Paper (8.5x11 in)</PresentationFormat>
  <Paragraphs>206</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Rotenberg</dc:creator>
  <cp:lastModifiedBy>Maria Perez</cp:lastModifiedBy>
  <cp:revision>134</cp:revision>
  <dcterms:created xsi:type="dcterms:W3CDTF">2017-12-08T14:12:03Z</dcterms:created>
  <dcterms:modified xsi:type="dcterms:W3CDTF">2020-02-06T15:39:25Z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0x010100776CB3512513A740B5B449C4D9ADDB2C</vt:lpwstr>
  </property>
</Properties>
</file>